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324" r:id="rId3"/>
    <p:sldId id="290" r:id="rId4"/>
    <p:sldId id="291" r:id="rId5"/>
    <p:sldId id="292" r:id="rId6"/>
    <p:sldId id="286" r:id="rId7"/>
    <p:sldId id="266" r:id="rId8"/>
    <p:sldId id="326" r:id="rId9"/>
    <p:sldId id="257" r:id="rId10"/>
    <p:sldId id="288" r:id="rId11"/>
    <p:sldId id="293" r:id="rId12"/>
    <p:sldId id="294"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25" r:id="rId33"/>
    <p:sldId id="315" r:id="rId34"/>
    <p:sldId id="316" r:id="rId35"/>
    <p:sldId id="317" r:id="rId36"/>
    <p:sldId id="318" r:id="rId37"/>
    <p:sldId id="319" r:id="rId38"/>
    <p:sldId id="320" r:id="rId39"/>
    <p:sldId id="321" r:id="rId40"/>
    <p:sldId id="322" r:id="rId41"/>
    <p:sldId id="323" r:id="rId42"/>
    <p:sldId id="276" r:id="rId43"/>
    <p:sldId id="274" r:id="rId44"/>
    <p:sldId id="258" r:id="rId45"/>
  </p:sldIdLst>
  <p:sldSz cx="9144000" cy="5143500" type="screen16x9"/>
  <p:notesSz cx="7010400" cy="9296400"/>
  <p:defaultTextStyle>
    <a:defPPr>
      <a:defRPr lang="en-US"/>
    </a:defPPr>
    <a:lvl1pPr marL="0" algn="l" defTabSz="913036" rtl="0" eaLnBrk="1" latinLnBrk="0" hangingPunct="1">
      <a:defRPr sz="1800" kern="1200">
        <a:solidFill>
          <a:schemeClr val="tx1"/>
        </a:solidFill>
        <a:latin typeface="+mn-lt"/>
        <a:ea typeface="+mn-ea"/>
        <a:cs typeface="+mn-cs"/>
      </a:defRPr>
    </a:lvl1pPr>
    <a:lvl2pPr marL="456518" algn="l" defTabSz="913036" rtl="0" eaLnBrk="1" latinLnBrk="0" hangingPunct="1">
      <a:defRPr sz="1800" kern="1200">
        <a:solidFill>
          <a:schemeClr val="tx1"/>
        </a:solidFill>
        <a:latin typeface="+mn-lt"/>
        <a:ea typeface="+mn-ea"/>
        <a:cs typeface="+mn-cs"/>
      </a:defRPr>
    </a:lvl2pPr>
    <a:lvl3pPr marL="913036" algn="l" defTabSz="913036" rtl="0" eaLnBrk="1" latinLnBrk="0" hangingPunct="1">
      <a:defRPr sz="1800" kern="1200">
        <a:solidFill>
          <a:schemeClr val="tx1"/>
        </a:solidFill>
        <a:latin typeface="+mn-lt"/>
        <a:ea typeface="+mn-ea"/>
        <a:cs typeface="+mn-cs"/>
      </a:defRPr>
    </a:lvl3pPr>
    <a:lvl4pPr marL="1369554" algn="l" defTabSz="913036" rtl="0" eaLnBrk="1" latinLnBrk="0" hangingPunct="1">
      <a:defRPr sz="1800" kern="1200">
        <a:solidFill>
          <a:schemeClr val="tx1"/>
        </a:solidFill>
        <a:latin typeface="+mn-lt"/>
        <a:ea typeface="+mn-ea"/>
        <a:cs typeface="+mn-cs"/>
      </a:defRPr>
    </a:lvl4pPr>
    <a:lvl5pPr marL="1826072" algn="l" defTabSz="913036" rtl="0" eaLnBrk="1" latinLnBrk="0" hangingPunct="1">
      <a:defRPr sz="1800" kern="1200">
        <a:solidFill>
          <a:schemeClr val="tx1"/>
        </a:solidFill>
        <a:latin typeface="+mn-lt"/>
        <a:ea typeface="+mn-ea"/>
        <a:cs typeface="+mn-cs"/>
      </a:defRPr>
    </a:lvl5pPr>
    <a:lvl6pPr marL="2282590" algn="l" defTabSz="913036" rtl="0" eaLnBrk="1" latinLnBrk="0" hangingPunct="1">
      <a:defRPr sz="1800" kern="1200">
        <a:solidFill>
          <a:schemeClr val="tx1"/>
        </a:solidFill>
        <a:latin typeface="+mn-lt"/>
        <a:ea typeface="+mn-ea"/>
        <a:cs typeface="+mn-cs"/>
      </a:defRPr>
    </a:lvl6pPr>
    <a:lvl7pPr marL="2739108" algn="l" defTabSz="913036" rtl="0" eaLnBrk="1" latinLnBrk="0" hangingPunct="1">
      <a:defRPr sz="1800" kern="1200">
        <a:solidFill>
          <a:schemeClr val="tx1"/>
        </a:solidFill>
        <a:latin typeface="+mn-lt"/>
        <a:ea typeface="+mn-ea"/>
        <a:cs typeface="+mn-cs"/>
      </a:defRPr>
    </a:lvl7pPr>
    <a:lvl8pPr marL="3195626" algn="l" defTabSz="913036" rtl="0" eaLnBrk="1" latinLnBrk="0" hangingPunct="1">
      <a:defRPr sz="1800" kern="1200">
        <a:solidFill>
          <a:schemeClr val="tx1"/>
        </a:solidFill>
        <a:latin typeface="+mn-lt"/>
        <a:ea typeface="+mn-ea"/>
        <a:cs typeface="+mn-cs"/>
      </a:defRPr>
    </a:lvl8pPr>
    <a:lvl9pPr marL="3652146" algn="l" defTabSz="9130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549" autoAdjust="0"/>
  </p:normalViewPr>
  <p:slideViewPr>
    <p:cSldViewPr>
      <p:cViewPr varScale="1">
        <p:scale>
          <a:sx n="104" d="100"/>
          <a:sy n="104" d="100"/>
        </p:scale>
        <p:origin x="1824" y="90"/>
      </p:cViewPr>
      <p:guideLst>
        <p:guide orient="horz" pos="1620"/>
        <p:guide pos="2880"/>
      </p:guideLst>
    </p:cSldViewPr>
  </p:slideViewPr>
  <p:notesTextViewPr>
    <p:cViewPr>
      <p:scale>
        <a:sx n="1" d="1"/>
        <a:sy n="1" d="1"/>
      </p:scale>
      <p:origin x="0" y="0"/>
    </p:cViewPr>
  </p:notesTextViewPr>
  <p:sorterViewPr>
    <p:cViewPr>
      <p:scale>
        <a:sx n="156" d="100"/>
        <a:sy n="156" d="100"/>
      </p:scale>
      <p:origin x="0" y="8928"/>
    </p:cViewPr>
  </p:sorterViewPr>
  <p:notesViewPr>
    <p:cSldViewPr>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C58330-A953-4A93-8A0E-F0C1D27917A4}" type="datetimeFigureOut">
              <a:rPr lang="en-US" smtClean="0"/>
              <a:t>11/4/2015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9BC524-16F7-4F21-814E-23974B0F3D7D}" type="slidenum">
              <a:rPr lang="en-US" smtClean="0"/>
              <a:t>‹#›</a:t>
            </a:fld>
            <a:endParaRPr lang="en-US" dirty="0"/>
          </a:p>
        </p:txBody>
      </p:sp>
    </p:spTree>
    <p:extLst>
      <p:ext uri="{BB962C8B-B14F-4D97-AF65-F5344CB8AC3E}">
        <p14:creationId xmlns:p14="http://schemas.microsoft.com/office/powerpoint/2010/main" val="2512208776"/>
      </p:ext>
    </p:extLst>
  </p:cSld>
  <p:clrMap bg1="lt1" tx1="dk1" bg2="lt2" tx2="dk2" accent1="accent1" accent2="accent2" accent3="accent3" accent4="accent4" accent5="accent5" accent6="accent6" hlink="hlink" folHlink="folHlink"/>
  <p:notesStyle>
    <a:lvl1pPr marL="0" algn="l" defTabSz="913160" rtl="0" eaLnBrk="1" latinLnBrk="0" hangingPunct="1">
      <a:defRPr sz="1200" kern="1200">
        <a:solidFill>
          <a:schemeClr val="tx1"/>
        </a:solidFill>
        <a:latin typeface="+mn-lt"/>
        <a:ea typeface="+mn-ea"/>
        <a:cs typeface="+mn-cs"/>
      </a:defRPr>
    </a:lvl1pPr>
    <a:lvl2pPr marL="456580" algn="l" defTabSz="913160" rtl="0" eaLnBrk="1" latinLnBrk="0" hangingPunct="1">
      <a:defRPr sz="1200" kern="1200">
        <a:solidFill>
          <a:schemeClr val="tx1"/>
        </a:solidFill>
        <a:latin typeface="+mn-lt"/>
        <a:ea typeface="+mn-ea"/>
        <a:cs typeface="+mn-cs"/>
      </a:defRPr>
    </a:lvl2pPr>
    <a:lvl3pPr marL="913160" algn="l" defTabSz="913160" rtl="0" eaLnBrk="1" latinLnBrk="0" hangingPunct="1">
      <a:defRPr sz="1200" kern="1200">
        <a:solidFill>
          <a:schemeClr val="tx1"/>
        </a:solidFill>
        <a:latin typeface="+mn-lt"/>
        <a:ea typeface="+mn-ea"/>
        <a:cs typeface="+mn-cs"/>
      </a:defRPr>
    </a:lvl3pPr>
    <a:lvl4pPr marL="1369740" algn="l" defTabSz="913160" rtl="0" eaLnBrk="1" latinLnBrk="0" hangingPunct="1">
      <a:defRPr sz="1200" kern="1200">
        <a:solidFill>
          <a:schemeClr val="tx1"/>
        </a:solidFill>
        <a:latin typeface="+mn-lt"/>
        <a:ea typeface="+mn-ea"/>
        <a:cs typeface="+mn-cs"/>
      </a:defRPr>
    </a:lvl4pPr>
    <a:lvl5pPr marL="1826320" algn="l" defTabSz="913160" rtl="0" eaLnBrk="1" latinLnBrk="0" hangingPunct="1">
      <a:defRPr sz="1200" kern="1200">
        <a:solidFill>
          <a:schemeClr val="tx1"/>
        </a:solidFill>
        <a:latin typeface="+mn-lt"/>
        <a:ea typeface="+mn-ea"/>
        <a:cs typeface="+mn-cs"/>
      </a:defRPr>
    </a:lvl5pPr>
    <a:lvl6pPr marL="2282900" algn="l" defTabSz="913160" rtl="0" eaLnBrk="1" latinLnBrk="0" hangingPunct="1">
      <a:defRPr sz="1200" kern="1200">
        <a:solidFill>
          <a:schemeClr val="tx1"/>
        </a:solidFill>
        <a:latin typeface="+mn-lt"/>
        <a:ea typeface="+mn-ea"/>
        <a:cs typeface="+mn-cs"/>
      </a:defRPr>
    </a:lvl6pPr>
    <a:lvl7pPr marL="2739480" algn="l" defTabSz="913160" rtl="0" eaLnBrk="1" latinLnBrk="0" hangingPunct="1">
      <a:defRPr sz="1200" kern="1200">
        <a:solidFill>
          <a:schemeClr val="tx1"/>
        </a:solidFill>
        <a:latin typeface="+mn-lt"/>
        <a:ea typeface="+mn-ea"/>
        <a:cs typeface="+mn-cs"/>
      </a:defRPr>
    </a:lvl7pPr>
    <a:lvl8pPr marL="3196059" algn="l" defTabSz="913160" rtl="0" eaLnBrk="1" latinLnBrk="0" hangingPunct="1">
      <a:defRPr sz="1200" kern="1200">
        <a:solidFill>
          <a:schemeClr val="tx1"/>
        </a:solidFill>
        <a:latin typeface="+mn-lt"/>
        <a:ea typeface="+mn-ea"/>
        <a:cs typeface="+mn-cs"/>
      </a:defRPr>
    </a:lvl8pPr>
    <a:lvl9pPr marL="3652641" algn="l" defTabSz="9131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BC524-16F7-4F21-814E-23974B0F3D7D}" type="slidenum">
              <a:rPr lang="en-US" smtClean="0"/>
              <a:t>1</a:t>
            </a:fld>
            <a:endParaRPr lang="en-US" dirty="0"/>
          </a:p>
        </p:txBody>
      </p:sp>
    </p:spTree>
    <p:extLst>
      <p:ext uri="{BB962C8B-B14F-4D97-AF65-F5344CB8AC3E}">
        <p14:creationId xmlns:p14="http://schemas.microsoft.com/office/powerpoint/2010/main" val="2668408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Junction</a:t>
            </a:r>
            <a:r>
              <a:rPr lang="en-US" baseline="0" dirty="0" smtClean="0"/>
              <a:t> between </a:t>
            </a:r>
            <a:r>
              <a:rPr lang="en-US" baseline="0" dirty="0" err="1" smtClean="0"/>
              <a:t>midgut</a:t>
            </a:r>
            <a:r>
              <a:rPr lang="en-US" baseline="0" dirty="0" smtClean="0"/>
              <a:t> &amp; hindgut is about mid transverse colon</a:t>
            </a:r>
            <a:endParaRPr lang="en-US" dirty="0"/>
          </a:p>
        </p:txBody>
      </p:sp>
      <p:sp>
        <p:nvSpPr>
          <p:cNvPr id="4" name="Slide Number Placeholder 3"/>
          <p:cNvSpPr>
            <a:spLocks noGrp="1"/>
          </p:cNvSpPr>
          <p:nvPr>
            <p:ph type="sldNum" sz="quarter" idx="10"/>
          </p:nvPr>
        </p:nvSpPr>
        <p:spPr/>
        <p:txBody>
          <a:bodyPr/>
          <a:lstStyle/>
          <a:p>
            <a:fld id="{189BC524-16F7-4F21-814E-23974B0F3D7D}" type="slidenum">
              <a:rPr lang="en-US" smtClean="0"/>
              <a:t>21</a:t>
            </a:fld>
            <a:endParaRPr lang="en-US" dirty="0"/>
          </a:p>
        </p:txBody>
      </p:sp>
    </p:spTree>
    <p:extLst>
      <p:ext uri="{BB962C8B-B14F-4D97-AF65-F5344CB8AC3E}">
        <p14:creationId xmlns:p14="http://schemas.microsoft.com/office/powerpoint/2010/main" val="3292620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Visceral disease can cause reflex sympathetic-mediated TART changes at levels that correspond with the diseased viscera</a:t>
            </a:r>
            <a:endParaRPr lang="en-US" dirty="0"/>
          </a:p>
        </p:txBody>
      </p:sp>
      <p:sp>
        <p:nvSpPr>
          <p:cNvPr id="4" name="Slide Number Placeholder 3"/>
          <p:cNvSpPr>
            <a:spLocks noGrp="1"/>
          </p:cNvSpPr>
          <p:nvPr>
            <p:ph type="sldNum" sz="quarter" idx="10"/>
          </p:nvPr>
        </p:nvSpPr>
        <p:spPr/>
        <p:txBody>
          <a:bodyPr/>
          <a:lstStyle/>
          <a:p>
            <a:fld id="{31DC375E-9701-4541-BB4A-1E7CDC3D2FA1}" type="slidenum">
              <a:rPr lang="en-US" smtClean="0"/>
              <a:t>23</a:t>
            </a:fld>
            <a:endParaRPr lang="en-US" dirty="0"/>
          </a:p>
        </p:txBody>
      </p:sp>
    </p:spTree>
    <p:extLst>
      <p:ext uri="{BB962C8B-B14F-4D97-AF65-F5344CB8AC3E}">
        <p14:creationId xmlns:p14="http://schemas.microsoft.com/office/powerpoint/2010/main" val="2663806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 Intercostal space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Bilateral unless otherwise stated</a:t>
            </a:r>
          </a:p>
          <a:p>
            <a:r>
              <a:rPr lang="en-US" dirty="0" smtClean="0"/>
              <a:t>Chapman points are one type of </a:t>
            </a:r>
            <a:r>
              <a:rPr lang="en-US" dirty="0" err="1" smtClean="0"/>
              <a:t>viscerosomatic</a:t>
            </a:r>
            <a:r>
              <a:rPr lang="en-US" dirty="0" smtClean="0"/>
              <a:t> reflexes</a:t>
            </a:r>
          </a:p>
        </p:txBody>
      </p:sp>
      <p:sp>
        <p:nvSpPr>
          <p:cNvPr id="4" name="Slide Number Placeholder 3"/>
          <p:cNvSpPr>
            <a:spLocks noGrp="1"/>
          </p:cNvSpPr>
          <p:nvPr>
            <p:ph type="sldNum" sz="quarter" idx="10"/>
          </p:nvPr>
        </p:nvSpPr>
        <p:spPr/>
        <p:txBody>
          <a:bodyPr/>
          <a:lstStyle/>
          <a:p>
            <a:fld id="{0D21267A-24FA-449A-91D5-FA74DE7B259E}" type="slidenum">
              <a:rPr lang="en-US" smtClean="0"/>
              <a:t>24</a:t>
            </a:fld>
            <a:endParaRPr lang="en-US" dirty="0"/>
          </a:p>
        </p:txBody>
      </p:sp>
    </p:spTree>
    <p:extLst>
      <p:ext uri="{BB962C8B-B14F-4D97-AF65-F5344CB8AC3E}">
        <p14:creationId xmlns:p14="http://schemas.microsoft.com/office/powerpoint/2010/main" val="3958379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 Transverse Process</a:t>
            </a:r>
          </a:p>
          <a:p>
            <a:r>
              <a:rPr lang="en-US" dirty="0" smtClean="0"/>
              <a:t>Bilateral unless otherwise stated</a:t>
            </a:r>
          </a:p>
          <a:p>
            <a:r>
              <a:rPr lang="en-US" dirty="0" smtClean="0"/>
              <a:t>Chapman points are one type of </a:t>
            </a:r>
            <a:r>
              <a:rPr lang="en-US" dirty="0" err="1" smtClean="0"/>
              <a:t>viscerosomatic</a:t>
            </a:r>
            <a:r>
              <a:rPr lang="en-US" dirty="0" smtClean="0"/>
              <a:t> reflexes</a:t>
            </a:r>
            <a:endParaRPr lang="en-US" dirty="0"/>
          </a:p>
        </p:txBody>
      </p:sp>
      <p:sp>
        <p:nvSpPr>
          <p:cNvPr id="4" name="Slide Number Placeholder 3"/>
          <p:cNvSpPr>
            <a:spLocks noGrp="1"/>
          </p:cNvSpPr>
          <p:nvPr>
            <p:ph type="sldNum" sz="quarter" idx="10"/>
          </p:nvPr>
        </p:nvSpPr>
        <p:spPr/>
        <p:txBody>
          <a:bodyPr/>
          <a:lstStyle/>
          <a:p>
            <a:fld id="{0D21267A-24FA-449A-91D5-FA74DE7B259E}" type="slidenum">
              <a:rPr lang="en-US" smtClean="0"/>
              <a:t>25</a:t>
            </a:fld>
            <a:endParaRPr lang="en-US" dirty="0"/>
          </a:p>
        </p:txBody>
      </p:sp>
    </p:spTree>
    <p:extLst>
      <p:ext uri="{BB962C8B-B14F-4D97-AF65-F5344CB8AC3E}">
        <p14:creationId xmlns:p14="http://schemas.microsoft.com/office/powerpoint/2010/main" val="1556760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Visceral disease can cause reflex sympathetic-mediated TART changes at levels that correspond with the diseased viscera</a:t>
            </a:r>
            <a:endParaRPr lang="en-US" dirty="0"/>
          </a:p>
        </p:txBody>
      </p:sp>
      <p:sp>
        <p:nvSpPr>
          <p:cNvPr id="4" name="Slide Number Placeholder 3"/>
          <p:cNvSpPr>
            <a:spLocks noGrp="1"/>
          </p:cNvSpPr>
          <p:nvPr>
            <p:ph type="sldNum" sz="quarter" idx="10"/>
          </p:nvPr>
        </p:nvSpPr>
        <p:spPr/>
        <p:txBody>
          <a:bodyPr/>
          <a:lstStyle/>
          <a:p>
            <a:fld id="{31DC375E-9701-4541-BB4A-1E7CDC3D2FA1}" type="slidenum">
              <a:rPr lang="en-US" smtClean="0"/>
              <a:t>26</a:t>
            </a:fld>
            <a:endParaRPr lang="en-US" dirty="0"/>
          </a:p>
        </p:txBody>
      </p:sp>
    </p:spTree>
    <p:extLst>
      <p:ext uri="{BB962C8B-B14F-4D97-AF65-F5344CB8AC3E}">
        <p14:creationId xmlns:p14="http://schemas.microsoft.com/office/powerpoint/2010/main" val="41916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1267A-24FA-449A-91D5-FA74DE7B259E}" type="slidenum">
              <a:rPr lang="en-US" smtClean="0"/>
              <a:t>27</a:t>
            </a:fld>
            <a:endParaRPr lang="en-US" dirty="0"/>
          </a:p>
        </p:txBody>
      </p:sp>
    </p:spTree>
    <p:extLst>
      <p:ext uri="{BB962C8B-B14F-4D97-AF65-F5344CB8AC3E}">
        <p14:creationId xmlns:p14="http://schemas.microsoft.com/office/powerpoint/2010/main" val="815480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21267A-24FA-449A-91D5-FA74DE7B259E}" type="slidenum">
              <a:rPr lang="en-US" smtClean="0"/>
              <a:t>28</a:t>
            </a:fld>
            <a:endParaRPr lang="en-US" dirty="0"/>
          </a:p>
        </p:txBody>
      </p:sp>
    </p:spTree>
    <p:extLst>
      <p:ext uri="{BB962C8B-B14F-4D97-AF65-F5344CB8AC3E}">
        <p14:creationId xmlns:p14="http://schemas.microsoft.com/office/powerpoint/2010/main" val="817578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Ureters does not have its</a:t>
            </a:r>
            <a:r>
              <a:rPr lang="en-US" baseline="0" dirty="0" smtClean="0"/>
              <a:t> own slide due to no Chapman points listed for them.  </a:t>
            </a:r>
            <a:r>
              <a:rPr lang="en-US" baseline="0" dirty="0" err="1" smtClean="0"/>
              <a:t>Sympathetics</a:t>
            </a:r>
            <a:r>
              <a:rPr lang="en-US" baseline="0" dirty="0" smtClean="0"/>
              <a:t> as above.  Parasympathetics are likely a combo with the more superior parts having </a:t>
            </a:r>
            <a:r>
              <a:rPr lang="en-US" baseline="0" dirty="0" err="1" smtClean="0"/>
              <a:t>Vagus</a:t>
            </a:r>
            <a:r>
              <a:rPr lang="en-US" baseline="0" dirty="0" smtClean="0"/>
              <a:t> &amp; the more inferior parts having S2-S4 (pudendal).</a:t>
            </a:r>
          </a:p>
          <a:p>
            <a:r>
              <a:rPr lang="en-US" dirty="0" smtClean="0"/>
              <a:t>Visceral disease can cause reflex sympathetic-mediated TART changes at levels that correspond with the diseased viscera.</a:t>
            </a:r>
            <a:endParaRPr lang="en-US" dirty="0"/>
          </a:p>
        </p:txBody>
      </p:sp>
      <p:sp>
        <p:nvSpPr>
          <p:cNvPr id="4" name="Slide Number Placeholder 3"/>
          <p:cNvSpPr>
            <a:spLocks noGrp="1"/>
          </p:cNvSpPr>
          <p:nvPr>
            <p:ph type="sldNum" sz="quarter" idx="10"/>
          </p:nvPr>
        </p:nvSpPr>
        <p:spPr/>
        <p:txBody>
          <a:bodyPr/>
          <a:lstStyle/>
          <a:p>
            <a:fld id="{31DC375E-9701-4541-BB4A-1E7CDC3D2FA1}" type="slidenum">
              <a:rPr lang="en-US" smtClean="0"/>
              <a:t>30</a:t>
            </a:fld>
            <a:endParaRPr lang="en-US" dirty="0"/>
          </a:p>
        </p:txBody>
      </p:sp>
    </p:spTree>
    <p:extLst>
      <p:ext uri="{BB962C8B-B14F-4D97-AF65-F5344CB8AC3E}">
        <p14:creationId xmlns:p14="http://schemas.microsoft.com/office/powerpoint/2010/main" val="1989793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Bilateral unless otherwise noted</a:t>
            </a:r>
            <a:endParaRPr lang="en-US" dirty="0"/>
          </a:p>
        </p:txBody>
      </p:sp>
      <p:sp>
        <p:nvSpPr>
          <p:cNvPr id="4" name="Slide Number Placeholder 3"/>
          <p:cNvSpPr>
            <a:spLocks noGrp="1"/>
          </p:cNvSpPr>
          <p:nvPr>
            <p:ph type="sldNum" sz="quarter" idx="10"/>
          </p:nvPr>
        </p:nvSpPr>
        <p:spPr/>
        <p:txBody>
          <a:bodyPr/>
          <a:lstStyle/>
          <a:p>
            <a:fld id="{39FE4976-5F6C-4340-8150-05BF31948BBB}" type="slidenum">
              <a:rPr lang="en-US" smtClean="0"/>
              <a:t>38</a:t>
            </a:fld>
            <a:endParaRPr lang="en-US" dirty="0"/>
          </a:p>
        </p:txBody>
      </p:sp>
    </p:spTree>
    <p:extLst>
      <p:ext uri="{BB962C8B-B14F-4D97-AF65-F5344CB8AC3E}">
        <p14:creationId xmlns:p14="http://schemas.microsoft.com/office/powerpoint/2010/main" val="1822859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E4976-5F6C-4340-8150-05BF31948BBB}" type="slidenum">
              <a:rPr lang="en-US" smtClean="0"/>
              <a:t>39</a:t>
            </a:fld>
            <a:endParaRPr lang="en-US" dirty="0"/>
          </a:p>
        </p:txBody>
      </p:sp>
    </p:spTree>
    <p:extLst>
      <p:ext uri="{BB962C8B-B14F-4D97-AF65-F5344CB8AC3E}">
        <p14:creationId xmlns:p14="http://schemas.microsoft.com/office/powerpoint/2010/main" val="53426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from the Glossary of Osteopathic Terminology in Foundations of Osteopathic Medicine</a:t>
            </a:r>
          </a:p>
          <a:p>
            <a:r>
              <a:rPr lang="en-US" dirty="0" smtClean="0"/>
              <a:t>TART= Tenderness, asymmetry, restricted motion, tissue</a:t>
            </a:r>
            <a:r>
              <a:rPr lang="en-US" baseline="0" dirty="0" smtClean="0"/>
              <a:t> texture changes</a:t>
            </a:r>
            <a:endParaRPr lang="en-US" dirty="0"/>
          </a:p>
        </p:txBody>
      </p:sp>
      <p:sp>
        <p:nvSpPr>
          <p:cNvPr id="4" name="Slide Number Placeholder 3"/>
          <p:cNvSpPr>
            <a:spLocks noGrp="1"/>
          </p:cNvSpPr>
          <p:nvPr>
            <p:ph type="sldNum" sz="quarter" idx="10"/>
          </p:nvPr>
        </p:nvSpPr>
        <p:spPr/>
        <p:txBody>
          <a:bodyPr/>
          <a:lstStyle/>
          <a:p>
            <a:fld id="{189BC524-16F7-4F21-814E-23974B0F3D7D}" type="slidenum">
              <a:rPr lang="en-US" smtClean="0"/>
              <a:t>2</a:t>
            </a:fld>
            <a:endParaRPr lang="en-US" dirty="0"/>
          </a:p>
        </p:txBody>
      </p:sp>
    </p:spTree>
    <p:extLst>
      <p:ext uri="{BB962C8B-B14F-4D97-AF65-F5344CB8AC3E}">
        <p14:creationId xmlns:p14="http://schemas.microsoft.com/office/powerpoint/2010/main" val="238916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E4976-5F6C-4340-8150-05BF31948BBB}" type="slidenum">
              <a:rPr lang="en-US" smtClean="0"/>
              <a:t>40</a:t>
            </a:fld>
            <a:endParaRPr lang="en-US" dirty="0"/>
          </a:p>
        </p:txBody>
      </p:sp>
    </p:spTree>
    <p:extLst>
      <p:ext uri="{BB962C8B-B14F-4D97-AF65-F5344CB8AC3E}">
        <p14:creationId xmlns:p14="http://schemas.microsoft.com/office/powerpoint/2010/main" val="2349751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855-856 </a:t>
            </a:r>
            <a:r>
              <a:rPr lang="en-US" u="sng" dirty="0" smtClean="0"/>
              <a:t>Foundations</a:t>
            </a:r>
            <a:endParaRPr lang="en-US" u="sng" dirty="0"/>
          </a:p>
        </p:txBody>
      </p:sp>
      <p:sp>
        <p:nvSpPr>
          <p:cNvPr id="4" name="Slide Number Placeholder 3"/>
          <p:cNvSpPr>
            <a:spLocks noGrp="1"/>
          </p:cNvSpPr>
          <p:nvPr>
            <p:ph type="sldNum" sz="quarter" idx="10"/>
          </p:nvPr>
        </p:nvSpPr>
        <p:spPr/>
        <p:txBody>
          <a:bodyPr/>
          <a:lstStyle/>
          <a:p>
            <a:fld id="{39FE4976-5F6C-4340-8150-05BF31948BBB}" type="slidenum">
              <a:rPr lang="en-US" smtClean="0"/>
              <a:t>41</a:t>
            </a:fld>
            <a:endParaRPr lang="en-US" dirty="0"/>
          </a:p>
        </p:txBody>
      </p:sp>
    </p:spTree>
    <p:extLst>
      <p:ext uri="{BB962C8B-B14F-4D97-AF65-F5344CB8AC3E}">
        <p14:creationId xmlns:p14="http://schemas.microsoft.com/office/powerpoint/2010/main" val="3354154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means other VCOM faculty can use any part of this presentation in part or whole for the purpose of educating VCOM students, staff or faculty.</a:t>
            </a:r>
            <a:endParaRPr lang="en-US" dirty="0"/>
          </a:p>
        </p:txBody>
      </p:sp>
      <p:sp>
        <p:nvSpPr>
          <p:cNvPr id="4" name="Slide Number Placeholder 3"/>
          <p:cNvSpPr>
            <a:spLocks noGrp="1"/>
          </p:cNvSpPr>
          <p:nvPr>
            <p:ph type="sldNum" sz="quarter" idx="10"/>
          </p:nvPr>
        </p:nvSpPr>
        <p:spPr/>
        <p:txBody>
          <a:bodyPr/>
          <a:lstStyle/>
          <a:p>
            <a:fld id="{189BC524-16F7-4F21-814E-23974B0F3D7D}" type="slidenum">
              <a:rPr lang="en-US" smtClean="0"/>
              <a:t>44</a:t>
            </a:fld>
            <a:endParaRPr lang="en-US" dirty="0"/>
          </a:p>
        </p:txBody>
      </p:sp>
    </p:spTree>
    <p:extLst>
      <p:ext uri="{BB962C8B-B14F-4D97-AF65-F5344CB8AC3E}">
        <p14:creationId xmlns:p14="http://schemas.microsoft.com/office/powerpoint/2010/main" val="101129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Afferent activity from viscera may</a:t>
            </a:r>
            <a:r>
              <a:rPr lang="en-US" baseline="0" dirty="0" smtClean="0"/>
              <a:t> be passed to segmentally related somatic </a:t>
            </a:r>
            <a:r>
              <a:rPr lang="en-US" baseline="0" dirty="0" err="1" smtClean="0"/>
              <a:t>efferents</a:t>
            </a:r>
            <a:r>
              <a:rPr lang="en-US" baseline="0" dirty="0" smtClean="0"/>
              <a:t> through </a:t>
            </a:r>
            <a:r>
              <a:rPr lang="en-US" baseline="0" dirty="0" err="1" smtClean="0"/>
              <a:t>viscero</a:t>
            </a:r>
            <a:r>
              <a:rPr lang="en-US" baseline="0" dirty="0" smtClean="0"/>
              <a:t>-somatic reflex arcs located in the spinal cord</a:t>
            </a:r>
            <a:endParaRPr lang="en-US" dirty="0" smtClean="0"/>
          </a:p>
          <a:p>
            <a:r>
              <a:rPr lang="en-US" dirty="0" smtClean="0"/>
              <a:t>Ex.</a:t>
            </a:r>
            <a:r>
              <a:rPr lang="en-US" baseline="0" dirty="0" smtClean="0"/>
              <a:t> Muscles that receive their innervation from nerves that originate from the same spinal cord level as the heart’s </a:t>
            </a:r>
            <a:r>
              <a:rPr lang="en-US" baseline="0" dirty="0" err="1" smtClean="0"/>
              <a:t>sympathetics</a:t>
            </a:r>
            <a:r>
              <a:rPr lang="en-US" baseline="0" dirty="0" smtClean="0"/>
              <a:t> (T1-T6) could have increased tone with cardiac pathology (ex. serratus posterior superior is innervated by the intercostal nerves that originate from T2-T5)</a:t>
            </a:r>
            <a:endParaRPr lang="en-US" dirty="0"/>
          </a:p>
        </p:txBody>
      </p:sp>
      <p:sp>
        <p:nvSpPr>
          <p:cNvPr id="4" name="Slide Number Placeholder 3"/>
          <p:cNvSpPr>
            <a:spLocks noGrp="1"/>
          </p:cNvSpPr>
          <p:nvPr>
            <p:ph type="sldNum" sz="quarter" idx="10"/>
          </p:nvPr>
        </p:nvSpPr>
        <p:spPr/>
        <p:txBody>
          <a:bodyPr/>
          <a:lstStyle/>
          <a:p>
            <a:fld id="{A054ED52-64AD-4598-9377-8881DC143585}" type="slidenum">
              <a:rPr lang="en-US" smtClean="0"/>
              <a:t>3</a:t>
            </a:fld>
            <a:endParaRPr lang="en-US" dirty="0"/>
          </a:p>
        </p:txBody>
      </p:sp>
    </p:spTree>
    <p:extLst>
      <p:ext uri="{BB962C8B-B14F-4D97-AF65-F5344CB8AC3E}">
        <p14:creationId xmlns:p14="http://schemas.microsoft.com/office/powerpoint/2010/main" val="139387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60" rtl="0" eaLnBrk="1" fontAlgn="auto" latinLnBrk="0" hangingPunct="1">
              <a:lnSpc>
                <a:spcPct val="100000"/>
              </a:lnSpc>
              <a:spcBef>
                <a:spcPts val="0"/>
              </a:spcBef>
              <a:spcAft>
                <a:spcPts val="0"/>
              </a:spcAft>
              <a:buClrTx/>
              <a:buSzTx/>
              <a:buFontTx/>
              <a:buNone/>
              <a:tabLst/>
              <a:defRPr/>
            </a:pPr>
            <a:r>
              <a:rPr lang="en-US" dirty="0" smtClean="0"/>
              <a:t>TART= Tenderness, asymmetry, restricted motion, tissue</a:t>
            </a:r>
            <a:r>
              <a:rPr lang="en-US" baseline="0" dirty="0" smtClean="0"/>
              <a:t> texture changes</a:t>
            </a:r>
            <a:endParaRPr lang="en-US" dirty="0" smtClean="0"/>
          </a:p>
          <a:p>
            <a:endParaRPr lang="en-US" dirty="0"/>
          </a:p>
        </p:txBody>
      </p:sp>
      <p:sp>
        <p:nvSpPr>
          <p:cNvPr id="4" name="Slide Number Placeholder 3"/>
          <p:cNvSpPr>
            <a:spLocks noGrp="1"/>
          </p:cNvSpPr>
          <p:nvPr>
            <p:ph type="sldNum" sz="quarter" idx="10"/>
          </p:nvPr>
        </p:nvSpPr>
        <p:spPr/>
        <p:txBody>
          <a:bodyPr/>
          <a:lstStyle/>
          <a:p>
            <a:fld id="{189BC524-16F7-4F21-814E-23974B0F3D7D}" type="slidenum">
              <a:rPr lang="en-US" smtClean="0"/>
              <a:t>4</a:t>
            </a:fld>
            <a:endParaRPr lang="en-US" dirty="0"/>
          </a:p>
        </p:txBody>
      </p:sp>
    </p:spTree>
    <p:extLst>
      <p:ext uri="{BB962C8B-B14F-4D97-AF65-F5344CB8AC3E}">
        <p14:creationId xmlns:p14="http://schemas.microsoft.com/office/powerpoint/2010/main" val="342068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b="1" dirty="0" smtClean="0"/>
              <a:t>Fore-mid= </a:t>
            </a:r>
            <a:r>
              <a:rPr lang="en-US" b="1" dirty="0" err="1" smtClean="0"/>
              <a:t>Lig</a:t>
            </a:r>
            <a:r>
              <a:rPr lang="en-US" b="1" dirty="0" smtClean="0"/>
              <a:t> </a:t>
            </a:r>
            <a:r>
              <a:rPr lang="en-US" b="1" dirty="0" err="1" smtClean="0"/>
              <a:t>Treitz</a:t>
            </a:r>
            <a:r>
              <a:rPr lang="en-US" b="1" dirty="0" smtClean="0"/>
              <a:t> &amp; Mid-hind= </a:t>
            </a:r>
            <a:r>
              <a:rPr lang="en-US" b="1" dirty="0" err="1" smtClean="0"/>
              <a:t>splenic</a:t>
            </a:r>
            <a:r>
              <a:rPr lang="en-US" b="1" baseline="0" dirty="0" smtClean="0"/>
              <a:t> </a:t>
            </a:r>
            <a:r>
              <a:rPr lang="en-US" b="1" baseline="0" dirty="0" err="1" smtClean="0"/>
              <a:t>flecture</a:t>
            </a:r>
            <a:endParaRPr lang="en-US" b="1" baseline="0" dirty="0" smtClean="0"/>
          </a:p>
          <a:p>
            <a:pPr marL="0" marR="0" indent="0" algn="l" defTabSz="940460" rtl="0" eaLnBrk="1" fontAlgn="auto" latinLnBrk="0" hangingPunct="1">
              <a:lnSpc>
                <a:spcPct val="100000"/>
              </a:lnSpc>
              <a:spcBef>
                <a:spcPts val="0"/>
              </a:spcBef>
              <a:spcAft>
                <a:spcPts val="0"/>
              </a:spcAft>
              <a:buClrTx/>
              <a:buSzTx/>
              <a:buFontTx/>
              <a:buNone/>
              <a:tabLst/>
              <a:defRPr/>
            </a:pPr>
            <a:r>
              <a:rPr lang="en-US" b="1" dirty="0" smtClean="0"/>
              <a:t>These levels are based on FOM 3</a:t>
            </a:r>
            <a:r>
              <a:rPr lang="en-US" b="1" baseline="0" dirty="0" smtClean="0"/>
              <a:t> &amp; “An Osteopathic Approach to </a:t>
            </a:r>
            <a:r>
              <a:rPr lang="en-US" b="1" baseline="0" dirty="0" err="1" smtClean="0"/>
              <a:t>Dx</a:t>
            </a:r>
            <a:r>
              <a:rPr lang="en-US" b="1" baseline="0" dirty="0" smtClean="0"/>
              <a:t> &amp; </a:t>
            </a:r>
            <a:r>
              <a:rPr lang="en-US" b="1" baseline="0" dirty="0" err="1" smtClean="0"/>
              <a:t>Tx</a:t>
            </a:r>
            <a:r>
              <a:rPr lang="en-US" b="1" baseline="0" dirty="0" smtClean="0"/>
              <a:t>” which s</a:t>
            </a:r>
            <a:r>
              <a:rPr lang="en-US" b="1" dirty="0" smtClean="0"/>
              <a:t>ay slightly different things, but the above is a combination of the 2’s overlap.</a:t>
            </a:r>
          </a:p>
          <a:p>
            <a:pPr marL="0" marR="0" indent="0" algn="l" defTabSz="940460" rtl="0" eaLnBrk="1" fontAlgn="auto" latinLnBrk="0" hangingPunct="1">
              <a:lnSpc>
                <a:spcPct val="100000"/>
              </a:lnSpc>
              <a:spcBef>
                <a:spcPts val="0"/>
              </a:spcBef>
              <a:spcAft>
                <a:spcPts val="0"/>
              </a:spcAft>
              <a:buClrTx/>
              <a:buSzTx/>
              <a:buFontTx/>
              <a:buNone/>
              <a:tabLst/>
              <a:defRPr/>
            </a:pPr>
            <a:r>
              <a:rPr lang="en-US" b="1" dirty="0" smtClean="0"/>
              <a:t>We seldom ever use just one test to diagnose a condition</a:t>
            </a:r>
            <a:r>
              <a:rPr lang="en-US" b="1" baseline="0" dirty="0" smtClean="0"/>
              <a:t>.  There are not many signs or symptoms that are 100% sensitive &amp; specific.  All elements of history &amp; physical exam need to be considered when developing a DDX &amp; plan for a patient.</a:t>
            </a:r>
          </a:p>
          <a:p>
            <a:pPr marL="0" marR="0" indent="0" algn="l" defTabSz="940460" rtl="0" eaLnBrk="1" fontAlgn="auto" latinLnBrk="0" hangingPunct="1">
              <a:lnSpc>
                <a:spcPct val="100000"/>
              </a:lnSpc>
              <a:spcBef>
                <a:spcPts val="0"/>
              </a:spcBef>
              <a:spcAft>
                <a:spcPts val="0"/>
              </a:spcAft>
              <a:buClrTx/>
              <a:buSzTx/>
              <a:buFontTx/>
              <a:buNone/>
              <a:tabLst/>
              <a:defRPr/>
            </a:pPr>
            <a:r>
              <a:rPr lang="en-US" b="1" dirty="0" smtClean="0"/>
              <a:t>Rib raising: fingers at rib angles</a:t>
            </a:r>
            <a:r>
              <a:rPr lang="en-US" b="1" baseline="0" dirty="0" smtClean="0"/>
              <a:t> (though some DOs place finger pads more medially, closer to the rib heads) &amp;</a:t>
            </a:r>
            <a:r>
              <a:rPr lang="en-US" b="1" dirty="0" smtClean="0"/>
              <a:t> pull laterally, then pump forward- adjust frequency to tissue response- recoil.  To</a:t>
            </a:r>
            <a:r>
              <a:rPr lang="en-US" b="1" baseline="0" dirty="0" smtClean="0"/>
              <a:t> encourage decrease of sympathetic tone, frequency should be low.  To encourage increase of sympathetic tone (ex. With asthmatic attack), frequency should be high.  Low frequency, low velocity rib raising most likely stimulates CT fibers (amongst other various mechanisms- some known &amp; some as of yet discovered). CT fibers are a relatively new discovery.  They are only present on areas of skin that have hair (hence not the palms of our hands or the soles of our feet).  They signal to a different part of the brain than the other known touch receptors &amp; primarily produce a “pleasant” emotional response.  CT fiber information appears to be processed in the insular cortex &amp; only indirectly or not at all processed in the somatosensory cortex.</a:t>
            </a:r>
            <a:endParaRPr lang="en-US" b="1" dirty="0" smtClean="0"/>
          </a:p>
          <a:p>
            <a:pPr marL="0" marR="0" indent="0" algn="l" defTabSz="940460" rtl="0" eaLnBrk="1" fontAlgn="auto" latinLnBrk="0" hangingPunct="1">
              <a:lnSpc>
                <a:spcPct val="100000"/>
              </a:lnSpc>
              <a:spcBef>
                <a:spcPts val="0"/>
              </a:spcBef>
              <a:spcAft>
                <a:spcPts val="0"/>
              </a:spcAft>
              <a:buClrTx/>
              <a:buSzTx/>
              <a:buFontTx/>
              <a:buNone/>
              <a:tabLst/>
              <a:defRPr/>
            </a:pPr>
            <a:r>
              <a:rPr lang="en-US" b="1" baseline="0" dirty="0" smtClean="0"/>
              <a:t>MFR: I </a:t>
            </a:r>
            <a:r>
              <a:rPr lang="en-US" b="1" baseline="0" dirty="0" err="1" smtClean="0"/>
              <a:t>tx</a:t>
            </a:r>
            <a:r>
              <a:rPr lang="en-US" b="1" baseline="0" dirty="0" smtClean="0"/>
              <a:t> 1 hand posterior at level of facilitation &amp; other placed </a:t>
            </a:r>
            <a:r>
              <a:rPr lang="en-US" b="1" baseline="0" dirty="0" err="1" smtClean="0"/>
              <a:t>anteriorly</a:t>
            </a:r>
            <a:r>
              <a:rPr lang="en-US" b="1" baseline="0" dirty="0" smtClean="0"/>
              <a:t> over </a:t>
            </a:r>
            <a:r>
              <a:rPr lang="en-US" b="1" baseline="0" dirty="0" err="1" smtClean="0"/>
              <a:t>coresponding</a:t>
            </a:r>
            <a:r>
              <a:rPr lang="en-US" b="1" baseline="0" dirty="0" smtClean="0"/>
              <a:t> viscera</a:t>
            </a:r>
          </a:p>
          <a:p>
            <a:pPr marL="0" marR="0" indent="0" algn="l" defTabSz="94046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C7F87B4-85F4-44FA-8080-ECF1095306B0}" type="slidenum">
              <a:rPr lang="en-US" smtClean="0"/>
              <a:pPr/>
              <a:t>6</a:t>
            </a:fld>
            <a:endParaRPr lang="en-US"/>
          </a:p>
        </p:txBody>
      </p:sp>
    </p:spTree>
    <p:extLst>
      <p:ext uri="{BB962C8B-B14F-4D97-AF65-F5344CB8AC3E}">
        <p14:creationId xmlns:p14="http://schemas.microsoft.com/office/powerpoint/2010/main" val="158620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Visceral disease can cause reflex sympathetic-mediated TART changes at levels that correspond with the diseased viscera</a:t>
            </a:r>
            <a:endParaRPr lang="en-US" dirty="0"/>
          </a:p>
        </p:txBody>
      </p:sp>
      <p:sp>
        <p:nvSpPr>
          <p:cNvPr id="4" name="Slide Number Placeholder 3"/>
          <p:cNvSpPr>
            <a:spLocks noGrp="1"/>
          </p:cNvSpPr>
          <p:nvPr>
            <p:ph type="sldNum" sz="quarter" idx="10"/>
          </p:nvPr>
        </p:nvSpPr>
        <p:spPr/>
        <p:txBody>
          <a:bodyPr/>
          <a:lstStyle/>
          <a:p>
            <a:fld id="{31DC375E-9701-4541-BB4A-1E7CDC3D2FA1}" type="slidenum">
              <a:rPr lang="en-US" smtClean="0"/>
              <a:t>10</a:t>
            </a:fld>
            <a:endParaRPr lang="en-US" dirty="0"/>
          </a:p>
        </p:txBody>
      </p:sp>
    </p:spTree>
    <p:extLst>
      <p:ext uri="{BB962C8B-B14F-4D97-AF65-F5344CB8AC3E}">
        <p14:creationId xmlns:p14="http://schemas.microsoft.com/office/powerpoint/2010/main" val="15261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FOM3 p. 150 &amp; 154</a:t>
            </a:r>
            <a:endParaRPr lang="en-US" dirty="0"/>
          </a:p>
        </p:txBody>
      </p:sp>
      <p:sp>
        <p:nvSpPr>
          <p:cNvPr id="4" name="Slide Number Placeholder 3"/>
          <p:cNvSpPr>
            <a:spLocks noGrp="1"/>
          </p:cNvSpPr>
          <p:nvPr>
            <p:ph type="sldNum" sz="quarter" idx="10"/>
          </p:nvPr>
        </p:nvSpPr>
        <p:spPr/>
        <p:txBody>
          <a:bodyPr/>
          <a:lstStyle/>
          <a:p>
            <a:fld id="{189BC524-16F7-4F21-814E-23974B0F3D7D}" type="slidenum">
              <a:rPr lang="en-US" smtClean="0"/>
              <a:t>17</a:t>
            </a:fld>
            <a:endParaRPr lang="en-US" dirty="0"/>
          </a:p>
        </p:txBody>
      </p:sp>
    </p:spTree>
    <p:extLst>
      <p:ext uri="{BB962C8B-B14F-4D97-AF65-F5344CB8AC3E}">
        <p14:creationId xmlns:p14="http://schemas.microsoft.com/office/powerpoint/2010/main" val="156672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technically a GI structure</a:t>
            </a:r>
            <a:r>
              <a:rPr lang="en-US" smtClean="0"/>
              <a:t>, BUT…</a:t>
            </a:r>
          </a:p>
          <a:p>
            <a:r>
              <a:rPr lang="en-US" smtClean="0"/>
              <a:t>Not </a:t>
            </a:r>
            <a:r>
              <a:rPr lang="en-US" dirty="0" smtClean="0"/>
              <a:t>derived from the foregut, but gets</a:t>
            </a:r>
            <a:r>
              <a:rPr lang="en-US" baseline="0" dirty="0" smtClean="0"/>
              <a:t> its sympathetic &amp; vascular supply from same as foregut structures.</a:t>
            </a:r>
          </a:p>
          <a:p>
            <a:endParaRPr lang="en-US" dirty="0"/>
          </a:p>
        </p:txBody>
      </p:sp>
      <p:sp>
        <p:nvSpPr>
          <p:cNvPr id="4" name="Slide Number Placeholder 3"/>
          <p:cNvSpPr>
            <a:spLocks noGrp="1"/>
          </p:cNvSpPr>
          <p:nvPr>
            <p:ph type="sldNum" sz="quarter" idx="10"/>
          </p:nvPr>
        </p:nvSpPr>
        <p:spPr/>
        <p:txBody>
          <a:bodyPr/>
          <a:lstStyle/>
          <a:p>
            <a:fld id="{189BC524-16F7-4F21-814E-23974B0F3D7D}" type="slidenum">
              <a:rPr lang="en-US" smtClean="0"/>
              <a:t>18</a:t>
            </a:fld>
            <a:endParaRPr lang="en-US" dirty="0"/>
          </a:p>
        </p:txBody>
      </p:sp>
    </p:spTree>
    <p:extLst>
      <p:ext uri="{BB962C8B-B14F-4D97-AF65-F5344CB8AC3E}">
        <p14:creationId xmlns:p14="http://schemas.microsoft.com/office/powerpoint/2010/main" val="1059448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Junction between foregut &amp; hindgut is at the duodenal papilla</a:t>
            </a:r>
            <a:endParaRPr lang="en-US" dirty="0"/>
          </a:p>
        </p:txBody>
      </p:sp>
      <p:sp>
        <p:nvSpPr>
          <p:cNvPr id="4" name="Slide Number Placeholder 3"/>
          <p:cNvSpPr>
            <a:spLocks noGrp="1"/>
          </p:cNvSpPr>
          <p:nvPr>
            <p:ph type="sldNum" sz="quarter" idx="10"/>
          </p:nvPr>
        </p:nvSpPr>
        <p:spPr/>
        <p:txBody>
          <a:bodyPr/>
          <a:lstStyle/>
          <a:p>
            <a:fld id="{189BC524-16F7-4F21-814E-23974B0F3D7D}" type="slidenum">
              <a:rPr lang="en-US" smtClean="0"/>
              <a:t>19</a:t>
            </a:fld>
            <a:endParaRPr lang="en-US" dirty="0"/>
          </a:p>
        </p:txBody>
      </p:sp>
    </p:spTree>
    <p:extLst>
      <p:ext uri="{BB962C8B-B14F-4D97-AF65-F5344CB8AC3E}">
        <p14:creationId xmlns:p14="http://schemas.microsoft.com/office/powerpoint/2010/main" val="1678682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8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2914650"/>
            <a:ext cx="6400800" cy="1314450"/>
          </a:xfrm>
        </p:spPr>
        <p:txBody>
          <a:bodyPr/>
          <a:lstStyle>
            <a:lvl1pPr marL="0" indent="0" algn="ctr">
              <a:buNone/>
              <a:defRPr>
                <a:solidFill>
                  <a:schemeClr val="tx1">
                    <a:tint val="75000"/>
                  </a:schemeClr>
                </a:solidFill>
              </a:defRPr>
            </a:lvl1pPr>
            <a:lvl2pPr marL="456580" indent="0" algn="ctr">
              <a:buNone/>
              <a:defRPr>
                <a:solidFill>
                  <a:schemeClr val="tx1">
                    <a:tint val="75000"/>
                  </a:schemeClr>
                </a:solidFill>
              </a:defRPr>
            </a:lvl2pPr>
            <a:lvl3pPr marL="913160" indent="0" algn="ctr">
              <a:buNone/>
              <a:defRPr>
                <a:solidFill>
                  <a:schemeClr val="tx1">
                    <a:tint val="75000"/>
                  </a:schemeClr>
                </a:solidFill>
              </a:defRPr>
            </a:lvl3pPr>
            <a:lvl4pPr marL="1369740" indent="0" algn="ctr">
              <a:buNone/>
              <a:defRPr>
                <a:solidFill>
                  <a:schemeClr val="tx1">
                    <a:tint val="75000"/>
                  </a:schemeClr>
                </a:solidFill>
              </a:defRPr>
            </a:lvl4pPr>
            <a:lvl5pPr marL="1826320" indent="0" algn="ctr">
              <a:buNone/>
              <a:defRPr>
                <a:solidFill>
                  <a:schemeClr val="tx1">
                    <a:tint val="75000"/>
                  </a:schemeClr>
                </a:solidFill>
              </a:defRPr>
            </a:lvl5pPr>
            <a:lvl6pPr marL="2282900" indent="0" algn="ctr">
              <a:buNone/>
              <a:defRPr>
                <a:solidFill>
                  <a:schemeClr val="tx1">
                    <a:tint val="75000"/>
                  </a:schemeClr>
                </a:solidFill>
              </a:defRPr>
            </a:lvl6pPr>
            <a:lvl7pPr marL="2739480" indent="0" algn="ctr">
              <a:buNone/>
              <a:defRPr>
                <a:solidFill>
                  <a:schemeClr val="tx1">
                    <a:tint val="75000"/>
                  </a:schemeClr>
                </a:solidFill>
              </a:defRPr>
            </a:lvl7pPr>
            <a:lvl8pPr marL="3196059" indent="0" algn="ctr">
              <a:buNone/>
              <a:defRPr>
                <a:solidFill>
                  <a:schemeClr val="tx1">
                    <a:tint val="75000"/>
                  </a:schemeClr>
                </a:solidFill>
              </a:defRPr>
            </a:lvl8pPr>
            <a:lvl9pPr marL="3652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7ECD3-DBF9-426E-AB7E-1AF938260F08}"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8CD03-DAC7-4898-8723-68DBAEED7652}" type="slidenum">
              <a:rPr lang="en-US" smtClean="0"/>
              <a:t>‹#›</a:t>
            </a:fld>
            <a:endParaRPr lang="en-US" dirty="0"/>
          </a:p>
        </p:txBody>
      </p:sp>
      <p:sp>
        <p:nvSpPr>
          <p:cNvPr id="7" name="Rectangle 6"/>
          <p:cNvSpPr/>
          <p:nvPr userDrawn="1"/>
        </p:nvSpPr>
        <p:spPr>
          <a:xfrm>
            <a:off x="0" y="0"/>
            <a:ext cx="9144000" cy="457200"/>
          </a:xfrm>
          <a:prstGeom prst="rect">
            <a:avLst/>
          </a:prstGeom>
          <a:solidFill>
            <a:srgbClr val="A8996E"/>
          </a:solidFill>
          <a:ln>
            <a:solidFill>
              <a:srgbClr val="A8996E"/>
            </a:solidFill>
          </a:ln>
        </p:spPr>
        <p:style>
          <a:lnRef idx="2">
            <a:schemeClr val="accent1">
              <a:shade val="50000"/>
            </a:schemeClr>
          </a:lnRef>
          <a:fillRef idx="1">
            <a:schemeClr val="accent1"/>
          </a:fillRef>
          <a:effectRef idx="0">
            <a:schemeClr val="accent1"/>
          </a:effectRef>
          <a:fontRef idx="minor">
            <a:schemeClr val="lt1"/>
          </a:fontRef>
        </p:style>
        <p:txBody>
          <a:bodyPr lIns="68581" tIns="34288" rIns="68581" bIns="34288" rtlCol="0" anchor="ctr"/>
          <a:lstStyle/>
          <a:p>
            <a:pPr algn="ctr" defTabSz="685783"/>
            <a:endParaRPr lang="en-US" sz="1400" dirty="0">
              <a:solidFill>
                <a:prstClr val="white"/>
              </a:solidFill>
            </a:endParaRPr>
          </a:p>
        </p:txBody>
      </p:sp>
      <p:sp>
        <p:nvSpPr>
          <p:cNvPr id="8" name="Rectangle 7"/>
          <p:cNvSpPr/>
          <p:nvPr userDrawn="1"/>
        </p:nvSpPr>
        <p:spPr>
          <a:xfrm>
            <a:off x="0" y="5000627"/>
            <a:ext cx="9144000" cy="142875"/>
          </a:xfrm>
          <a:prstGeom prst="rect">
            <a:avLst/>
          </a:prstGeom>
          <a:solidFill>
            <a:srgbClr val="A8996E"/>
          </a:solidFill>
          <a:ln>
            <a:solidFill>
              <a:srgbClr val="A8996E"/>
            </a:solidFill>
          </a:ln>
        </p:spPr>
        <p:style>
          <a:lnRef idx="2">
            <a:schemeClr val="accent1">
              <a:shade val="50000"/>
            </a:schemeClr>
          </a:lnRef>
          <a:fillRef idx="1">
            <a:schemeClr val="accent1"/>
          </a:fillRef>
          <a:effectRef idx="0">
            <a:schemeClr val="accent1"/>
          </a:effectRef>
          <a:fontRef idx="minor">
            <a:schemeClr val="lt1"/>
          </a:fontRef>
        </p:style>
        <p:txBody>
          <a:bodyPr lIns="68581" tIns="34288" rIns="68581" bIns="34288" rtlCol="0" anchor="ctr"/>
          <a:lstStyle/>
          <a:p>
            <a:pPr algn="ctr" defTabSz="685783"/>
            <a:endParaRPr lang="en-US" sz="1400"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1809814"/>
            <a:ext cx="1801368" cy="3005897"/>
          </a:xfrm>
          <a:prstGeom prst="rect">
            <a:avLst/>
          </a:prstGeom>
        </p:spPr>
      </p:pic>
    </p:spTree>
    <p:extLst>
      <p:ext uri="{BB962C8B-B14F-4D97-AF65-F5344CB8AC3E}">
        <p14:creationId xmlns:p14="http://schemas.microsoft.com/office/powerpoint/2010/main" val="15698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7ECD3-DBF9-426E-AB7E-1AF938260F08}"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8CD03-DAC7-4898-8723-68DBAEED7652}" type="slidenum">
              <a:rPr lang="en-US" smtClean="0"/>
              <a:t>‹#›</a:t>
            </a:fld>
            <a:endParaRPr lang="en-US" dirty="0"/>
          </a:p>
        </p:txBody>
      </p:sp>
      <p:cxnSp>
        <p:nvCxnSpPr>
          <p:cNvPr id="7" name="Straight Connector 6"/>
          <p:cNvCxnSpPr/>
          <p:nvPr userDrawn="1"/>
        </p:nvCxnSpPr>
        <p:spPr>
          <a:xfrm>
            <a:off x="457201" y="4800600"/>
            <a:ext cx="83058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34" y="216166"/>
            <a:ext cx="658215" cy="1098347"/>
          </a:xfrm>
          <a:prstGeom prst="rect">
            <a:avLst/>
          </a:prstGeom>
        </p:spPr>
      </p:pic>
    </p:spTree>
    <p:extLst>
      <p:ext uri="{BB962C8B-B14F-4D97-AF65-F5344CB8AC3E}">
        <p14:creationId xmlns:p14="http://schemas.microsoft.com/office/powerpoint/2010/main" val="41545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7ECD3-DBF9-426E-AB7E-1AF938260F08}"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8CD03-DAC7-4898-8723-68DBAEED7652}" type="slidenum">
              <a:rPr lang="en-US" smtClean="0"/>
              <a:t>‹#›</a:t>
            </a:fld>
            <a:endParaRPr lang="en-US" dirty="0"/>
          </a:p>
        </p:txBody>
      </p:sp>
      <p:cxnSp>
        <p:nvCxnSpPr>
          <p:cNvPr id="7" name="Straight Connector 6"/>
          <p:cNvCxnSpPr/>
          <p:nvPr userDrawn="1"/>
        </p:nvCxnSpPr>
        <p:spPr>
          <a:xfrm>
            <a:off x="457201" y="4800600"/>
            <a:ext cx="83058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34" y="216166"/>
            <a:ext cx="658215" cy="1098347"/>
          </a:xfrm>
          <a:prstGeom prst="rect">
            <a:avLst/>
          </a:prstGeom>
        </p:spPr>
      </p:pic>
    </p:spTree>
    <p:extLst>
      <p:ext uri="{BB962C8B-B14F-4D97-AF65-F5344CB8AC3E}">
        <p14:creationId xmlns:p14="http://schemas.microsoft.com/office/powerpoint/2010/main" val="159193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7ECD3-DBF9-426E-AB7E-1AF938260F08}"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8CD03-DAC7-4898-8723-68DBAEED7652}" type="slidenum">
              <a:rPr lang="en-US" smtClean="0"/>
              <a:t>‹#›</a:t>
            </a:fld>
            <a:endParaRPr lang="en-US" dirty="0"/>
          </a:p>
        </p:txBody>
      </p:sp>
      <p:cxnSp>
        <p:nvCxnSpPr>
          <p:cNvPr id="7" name="Straight Connector 6"/>
          <p:cNvCxnSpPr/>
          <p:nvPr userDrawn="1"/>
        </p:nvCxnSpPr>
        <p:spPr>
          <a:xfrm>
            <a:off x="457201" y="4800600"/>
            <a:ext cx="83058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34" y="216166"/>
            <a:ext cx="658215" cy="1098347"/>
          </a:xfrm>
          <a:prstGeom prst="rect">
            <a:avLst/>
          </a:prstGeom>
        </p:spPr>
      </p:pic>
    </p:spTree>
    <p:extLst>
      <p:ext uri="{BB962C8B-B14F-4D97-AF65-F5344CB8AC3E}">
        <p14:creationId xmlns:p14="http://schemas.microsoft.com/office/powerpoint/2010/main" val="257382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0" indent="0">
              <a:buNone/>
              <a:defRPr sz="1800">
                <a:solidFill>
                  <a:schemeClr val="tx1">
                    <a:tint val="75000"/>
                  </a:schemeClr>
                </a:solidFill>
              </a:defRPr>
            </a:lvl2pPr>
            <a:lvl3pPr marL="913160" indent="0">
              <a:buNone/>
              <a:defRPr sz="1600">
                <a:solidFill>
                  <a:schemeClr val="tx1">
                    <a:tint val="75000"/>
                  </a:schemeClr>
                </a:solidFill>
              </a:defRPr>
            </a:lvl3pPr>
            <a:lvl4pPr marL="1369740" indent="0">
              <a:buNone/>
              <a:defRPr sz="1400">
                <a:solidFill>
                  <a:schemeClr val="tx1">
                    <a:tint val="75000"/>
                  </a:schemeClr>
                </a:solidFill>
              </a:defRPr>
            </a:lvl4pPr>
            <a:lvl5pPr marL="1826320" indent="0">
              <a:buNone/>
              <a:defRPr sz="1400">
                <a:solidFill>
                  <a:schemeClr val="tx1">
                    <a:tint val="75000"/>
                  </a:schemeClr>
                </a:solidFill>
              </a:defRPr>
            </a:lvl5pPr>
            <a:lvl6pPr marL="2282900" indent="0">
              <a:buNone/>
              <a:defRPr sz="1400">
                <a:solidFill>
                  <a:schemeClr val="tx1">
                    <a:tint val="75000"/>
                  </a:schemeClr>
                </a:solidFill>
              </a:defRPr>
            </a:lvl6pPr>
            <a:lvl7pPr marL="2739480" indent="0">
              <a:buNone/>
              <a:defRPr sz="1400">
                <a:solidFill>
                  <a:schemeClr val="tx1">
                    <a:tint val="75000"/>
                  </a:schemeClr>
                </a:solidFill>
              </a:defRPr>
            </a:lvl7pPr>
            <a:lvl8pPr marL="3196059" indent="0">
              <a:buNone/>
              <a:defRPr sz="1400">
                <a:solidFill>
                  <a:schemeClr val="tx1">
                    <a:tint val="75000"/>
                  </a:schemeClr>
                </a:solidFill>
              </a:defRPr>
            </a:lvl8pPr>
            <a:lvl9pPr marL="3652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7ECD3-DBF9-426E-AB7E-1AF938260F08}"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8CD03-DAC7-4898-8723-68DBAEED7652}" type="slidenum">
              <a:rPr lang="en-US" smtClean="0"/>
              <a:t>‹#›</a:t>
            </a:fld>
            <a:endParaRPr lang="en-US" dirty="0"/>
          </a:p>
        </p:txBody>
      </p:sp>
      <p:cxnSp>
        <p:nvCxnSpPr>
          <p:cNvPr id="7" name="Straight Connector 6"/>
          <p:cNvCxnSpPr/>
          <p:nvPr userDrawn="1"/>
        </p:nvCxnSpPr>
        <p:spPr>
          <a:xfrm>
            <a:off x="457201" y="4800600"/>
            <a:ext cx="83058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34" y="216166"/>
            <a:ext cx="658215" cy="1098347"/>
          </a:xfrm>
          <a:prstGeom prst="rect">
            <a:avLst/>
          </a:prstGeom>
        </p:spPr>
      </p:pic>
    </p:spTree>
    <p:extLst>
      <p:ext uri="{BB962C8B-B14F-4D97-AF65-F5344CB8AC3E}">
        <p14:creationId xmlns:p14="http://schemas.microsoft.com/office/powerpoint/2010/main" val="227008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7ECD3-DBF9-426E-AB7E-1AF938260F08}" type="datetimeFigureOut">
              <a:rPr lang="en-US" smtClean="0"/>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8CD03-DAC7-4898-8723-68DBAEED7652}" type="slidenum">
              <a:rPr lang="en-US" smtClean="0"/>
              <a:t>‹#›</a:t>
            </a:fld>
            <a:endParaRPr lang="en-US" dirty="0"/>
          </a:p>
        </p:txBody>
      </p:sp>
      <p:cxnSp>
        <p:nvCxnSpPr>
          <p:cNvPr id="8" name="Straight Connector 7"/>
          <p:cNvCxnSpPr/>
          <p:nvPr userDrawn="1"/>
        </p:nvCxnSpPr>
        <p:spPr>
          <a:xfrm>
            <a:off x="457201" y="4800600"/>
            <a:ext cx="83058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34" y="216166"/>
            <a:ext cx="658215" cy="1098347"/>
          </a:xfrm>
          <a:prstGeom prst="rect">
            <a:avLst/>
          </a:prstGeom>
        </p:spPr>
      </p:pic>
    </p:spTree>
    <p:extLst>
      <p:ext uri="{BB962C8B-B14F-4D97-AF65-F5344CB8AC3E}">
        <p14:creationId xmlns:p14="http://schemas.microsoft.com/office/powerpoint/2010/main" val="240241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6580" indent="0">
              <a:buNone/>
              <a:defRPr sz="2000" b="1"/>
            </a:lvl2pPr>
            <a:lvl3pPr marL="913160" indent="0">
              <a:buNone/>
              <a:defRPr sz="1800" b="1"/>
            </a:lvl3pPr>
            <a:lvl4pPr marL="1369740" indent="0">
              <a:buNone/>
              <a:defRPr sz="1600" b="1"/>
            </a:lvl4pPr>
            <a:lvl5pPr marL="1826320" indent="0">
              <a:buNone/>
              <a:defRPr sz="1600" b="1"/>
            </a:lvl5pPr>
            <a:lvl6pPr marL="2282900" indent="0">
              <a:buNone/>
              <a:defRPr sz="1600" b="1"/>
            </a:lvl6pPr>
            <a:lvl7pPr marL="2739480" indent="0">
              <a:buNone/>
              <a:defRPr sz="1600" b="1"/>
            </a:lvl7pPr>
            <a:lvl8pPr marL="3196059" indent="0">
              <a:buNone/>
              <a:defRPr sz="1600" b="1"/>
            </a:lvl8pPr>
            <a:lvl9pPr marL="3652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6580" indent="0">
              <a:buNone/>
              <a:defRPr sz="2000" b="1"/>
            </a:lvl2pPr>
            <a:lvl3pPr marL="913160" indent="0">
              <a:buNone/>
              <a:defRPr sz="1800" b="1"/>
            </a:lvl3pPr>
            <a:lvl4pPr marL="1369740" indent="0">
              <a:buNone/>
              <a:defRPr sz="1600" b="1"/>
            </a:lvl4pPr>
            <a:lvl5pPr marL="1826320" indent="0">
              <a:buNone/>
              <a:defRPr sz="1600" b="1"/>
            </a:lvl5pPr>
            <a:lvl6pPr marL="2282900" indent="0">
              <a:buNone/>
              <a:defRPr sz="1600" b="1"/>
            </a:lvl6pPr>
            <a:lvl7pPr marL="2739480" indent="0">
              <a:buNone/>
              <a:defRPr sz="1600" b="1"/>
            </a:lvl7pPr>
            <a:lvl8pPr marL="3196059" indent="0">
              <a:buNone/>
              <a:defRPr sz="1600" b="1"/>
            </a:lvl8pPr>
            <a:lvl9pPr marL="3652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7ECD3-DBF9-426E-AB7E-1AF938260F08}" type="datetimeFigureOut">
              <a:rPr lang="en-US" smtClean="0"/>
              <a:t>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8CD03-DAC7-4898-8723-68DBAEED7652}" type="slidenum">
              <a:rPr lang="en-US" smtClean="0"/>
              <a:t>‹#›</a:t>
            </a:fld>
            <a:endParaRPr lang="en-US" dirty="0"/>
          </a:p>
        </p:txBody>
      </p:sp>
      <p:cxnSp>
        <p:nvCxnSpPr>
          <p:cNvPr id="10" name="Straight Connector 9"/>
          <p:cNvCxnSpPr/>
          <p:nvPr userDrawn="1"/>
        </p:nvCxnSpPr>
        <p:spPr>
          <a:xfrm>
            <a:off x="457201" y="4800600"/>
            <a:ext cx="83058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34" y="216166"/>
            <a:ext cx="658215" cy="1098347"/>
          </a:xfrm>
          <a:prstGeom prst="rect">
            <a:avLst/>
          </a:prstGeom>
        </p:spPr>
      </p:pic>
    </p:spTree>
    <p:extLst>
      <p:ext uri="{BB962C8B-B14F-4D97-AF65-F5344CB8AC3E}">
        <p14:creationId xmlns:p14="http://schemas.microsoft.com/office/powerpoint/2010/main" val="190127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7ECD3-DBF9-426E-AB7E-1AF938260F08}" type="datetimeFigureOut">
              <a:rPr lang="en-US" smtClean="0"/>
              <a:t>11/4/2015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8CD03-DAC7-4898-8723-68DBAEED7652}" type="slidenum">
              <a:rPr lang="en-US" smtClean="0"/>
              <a:t>‹#›</a:t>
            </a:fld>
            <a:endParaRPr lang="en-US" dirty="0"/>
          </a:p>
        </p:txBody>
      </p:sp>
      <p:cxnSp>
        <p:nvCxnSpPr>
          <p:cNvPr id="6" name="Straight Connector 5"/>
          <p:cNvCxnSpPr/>
          <p:nvPr userDrawn="1"/>
        </p:nvCxnSpPr>
        <p:spPr>
          <a:xfrm>
            <a:off x="457201" y="4800600"/>
            <a:ext cx="83058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34" y="216166"/>
            <a:ext cx="658215" cy="1098347"/>
          </a:xfrm>
          <a:prstGeom prst="rect">
            <a:avLst/>
          </a:prstGeom>
        </p:spPr>
      </p:pic>
    </p:spTree>
    <p:extLst>
      <p:ext uri="{BB962C8B-B14F-4D97-AF65-F5344CB8AC3E}">
        <p14:creationId xmlns:p14="http://schemas.microsoft.com/office/powerpoint/2010/main" val="420750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7ECD3-DBF9-426E-AB7E-1AF938260F08}" type="datetimeFigureOut">
              <a:rPr lang="en-US" smtClean="0"/>
              <a:t>11/4/2015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8CD03-DAC7-4898-8723-68DBAEED7652}" type="slidenum">
              <a:rPr lang="en-US" smtClean="0"/>
              <a:t>‹#›</a:t>
            </a:fld>
            <a:endParaRPr lang="en-US" dirty="0"/>
          </a:p>
        </p:txBody>
      </p:sp>
      <p:cxnSp>
        <p:nvCxnSpPr>
          <p:cNvPr id="5" name="Straight Connector 4"/>
          <p:cNvCxnSpPr/>
          <p:nvPr userDrawn="1"/>
        </p:nvCxnSpPr>
        <p:spPr>
          <a:xfrm>
            <a:off x="457201" y="4800600"/>
            <a:ext cx="83058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34" y="216166"/>
            <a:ext cx="658215" cy="1098347"/>
          </a:xfrm>
          <a:prstGeom prst="rect">
            <a:avLst/>
          </a:prstGeom>
        </p:spPr>
      </p:pic>
    </p:spTree>
    <p:extLst>
      <p:ext uri="{BB962C8B-B14F-4D97-AF65-F5344CB8AC3E}">
        <p14:creationId xmlns:p14="http://schemas.microsoft.com/office/powerpoint/2010/main" val="110159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4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9" y="1076328"/>
            <a:ext cx="3008313" cy="3518297"/>
          </a:xfrm>
        </p:spPr>
        <p:txBody>
          <a:bodyPr/>
          <a:lstStyle>
            <a:lvl1pPr marL="0" indent="0">
              <a:buNone/>
              <a:defRPr sz="1400"/>
            </a:lvl1pPr>
            <a:lvl2pPr marL="456580" indent="0">
              <a:buNone/>
              <a:defRPr sz="1200"/>
            </a:lvl2pPr>
            <a:lvl3pPr marL="913160" indent="0">
              <a:buNone/>
              <a:defRPr sz="1000"/>
            </a:lvl3pPr>
            <a:lvl4pPr marL="1369740" indent="0">
              <a:buNone/>
              <a:defRPr sz="900"/>
            </a:lvl4pPr>
            <a:lvl5pPr marL="1826320" indent="0">
              <a:buNone/>
              <a:defRPr sz="900"/>
            </a:lvl5pPr>
            <a:lvl6pPr marL="2282900" indent="0">
              <a:buNone/>
              <a:defRPr sz="900"/>
            </a:lvl6pPr>
            <a:lvl7pPr marL="2739480" indent="0">
              <a:buNone/>
              <a:defRPr sz="900"/>
            </a:lvl7pPr>
            <a:lvl8pPr marL="3196059" indent="0">
              <a:buNone/>
              <a:defRPr sz="900"/>
            </a:lvl8pPr>
            <a:lvl9pPr marL="3652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7ECD3-DBF9-426E-AB7E-1AF938260F08}" type="datetimeFigureOut">
              <a:rPr lang="en-US" smtClean="0"/>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8CD03-DAC7-4898-8723-68DBAEED7652}" type="slidenum">
              <a:rPr lang="en-US" smtClean="0"/>
              <a:t>‹#›</a:t>
            </a:fld>
            <a:endParaRPr lang="en-US" dirty="0"/>
          </a:p>
        </p:txBody>
      </p:sp>
      <p:cxnSp>
        <p:nvCxnSpPr>
          <p:cNvPr id="8" name="Straight Connector 7"/>
          <p:cNvCxnSpPr/>
          <p:nvPr userDrawn="1"/>
        </p:nvCxnSpPr>
        <p:spPr>
          <a:xfrm>
            <a:off x="457201" y="4800600"/>
            <a:ext cx="83058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34" y="216166"/>
            <a:ext cx="658215" cy="1098347"/>
          </a:xfrm>
          <a:prstGeom prst="rect">
            <a:avLst/>
          </a:prstGeom>
        </p:spPr>
      </p:pic>
    </p:spTree>
    <p:extLst>
      <p:ext uri="{BB962C8B-B14F-4D97-AF65-F5344CB8AC3E}">
        <p14:creationId xmlns:p14="http://schemas.microsoft.com/office/powerpoint/2010/main" val="329021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0" indent="0">
              <a:buNone/>
              <a:defRPr sz="2800"/>
            </a:lvl2pPr>
            <a:lvl3pPr marL="913160" indent="0">
              <a:buNone/>
              <a:defRPr sz="2400"/>
            </a:lvl3pPr>
            <a:lvl4pPr marL="1369740" indent="0">
              <a:buNone/>
              <a:defRPr sz="2000"/>
            </a:lvl4pPr>
            <a:lvl5pPr marL="1826320" indent="0">
              <a:buNone/>
              <a:defRPr sz="2000"/>
            </a:lvl5pPr>
            <a:lvl6pPr marL="2282900" indent="0">
              <a:buNone/>
              <a:defRPr sz="2000"/>
            </a:lvl6pPr>
            <a:lvl7pPr marL="2739480" indent="0">
              <a:buNone/>
              <a:defRPr sz="2000"/>
            </a:lvl7pPr>
            <a:lvl8pPr marL="3196059" indent="0">
              <a:buNone/>
              <a:defRPr sz="2000"/>
            </a:lvl8pPr>
            <a:lvl9pPr marL="3652641" indent="0">
              <a:buNone/>
              <a:defRPr sz="2000"/>
            </a:lvl9pPr>
          </a:lstStyle>
          <a:p>
            <a:endParaRPr lang="en-US" dirty="0"/>
          </a:p>
        </p:txBody>
      </p:sp>
      <p:sp>
        <p:nvSpPr>
          <p:cNvPr id="4" name="Text Placeholder 3"/>
          <p:cNvSpPr>
            <a:spLocks noGrp="1"/>
          </p:cNvSpPr>
          <p:nvPr>
            <p:ph type="body" sz="half" idx="2"/>
          </p:nvPr>
        </p:nvSpPr>
        <p:spPr>
          <a:xfrm>
            <a:off x="1792288" y="4025564"/>
            <a:ext cx="5486400" cy="603647"/>
          </a:xfrm>
        </p:spPr>
        <p:txBody>
          <a:bodyPr/>
          <a:lstStyle>
            <a:lvl1pPr marL="0" indent="0">
              <a:buNone/>
              <a:defRPr sz="1400"/>
            </a:lvl1pPr>
            <a:lvl2pPr marL="456580" indent="0">
              <a:buNone/>
              <a:defRPr sz="1200"/>
            </a:lvl2pPr>
            <a:lvl3pPr marL="913160" indent="0">
              <a:buNone/>
              <a:defRPr sz="1000"/>
            </a:lvl3pPr>
            <a:lvl4pPr marL="1369740" indent="0">
              <a:buNone/>
              <a:defRPr sz="900"/>
            </a:lvl4pPr>
            <a:lvl5pPr marL="1826320" indent="0">
              <a:buNone/>
              <a:defRPr sz="900"/>
            </a:lvl5pPr>
            <a:lvl6pPr marL="2282900" indent="0">
              <a:buNone/>
              <a:defRPr sz="900"/>
            </a:lvl6pPr>
            <a:lvl7pPr marL="2739480" indent="0">
              <a:buNone/>
              <a:defRPr sz="900"/>
            </a:lvl7pPr>
            <a:lvl8pPr marL="3196059" indent="0">
              <a:buNone/>
              <a:defRPr sz="900"/>
            </a:lvl8pPr>
            <a:lvl9pPr marL="3652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7ECD3-DBF9-426E-AB7E-1AF938260F08}" type="datetimeFigureOut">
              <a:rPr lang="en-US" smtClean="0"/>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8CD03-DAC7-4898-8723-68DBAEED7652}" type="slidenum">
              <a:rPr lang="en-US" smtClean="0"/>
              <a:t>‹#›</a:t>
            </a:fld>
            <a:endParaRPr lang="en-US" dirty="0"/>
          </a:p>
        </p:txBody>
      </p:sp>
      <p:cxnSp>
        <p:nvCxnSpPr>
          <p:cNvPr id="8" name="Straight Connector 7"/>
          <p:cNvCxnSpPr/>
          <p:nvPr userDrawn="1"/>
        </p:nvCxnSpPr>
        <p:spPr>
          <a:xfrm>
            <a:off x="457201" y="4800600"/>
            <a:ext cx="8305800" cy="0"/>
          </a:xfrm>
          <a:prstGeom prst="line">
            <a:avLst/>
          </a:prstGeom>
          <a:ln>
            <a:solidFill>
              <a:srgbClr val="A8996E"/>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34" y="216166"/>
            <a:ext cx="658215" cy="1098347"/>
          </a:xfrm>
          <a:prstGeom prst="rect">
            <a:avLst/>
          </a:prstGeom>
        </p:spPr>
      </p:pic>
    </p:spTree>
    <p:extLst>
      <p:ext uri="{BB962C8B-B14F-4D97-AF65-F5344CB8AC3E}">
        <p14:creationId xmlns:p14="http://schemas.microsoft.com/office/powerpoint/2010/main" val="292009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9" tIns="45659" rIns="91319" bIns="4565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9" tIns="45659" rIns="91319" bIns="456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19" tIns="45659" rIns="91319" bIns="45659" rtlCol="0" anchor="ctr"/>
          <a:lstStyle>
            <a:lvl1pPr algn="l">
              <a:defRPr sz="1200">
                <a:solidFill>
                  <a:schemeClr val="tx1">
                    <a:tint val="75000"/>
                  </a:schemeClr>
                </a:solidFill>
              </a:defRPr>
            </a:lvl1pPr>
          </a:lstStyle>
          <a:p>
            <a:fld id="{2357ECD3-DBF9-426E-AB7E-1AF938260F08}" type="datetimeFigureOut">
              <a:rPr lang="en-US" smtClean="0"/>
              <a:t>11/4/2015</a:t>
            </a:fld>
            <a:endParaRPr lang="en-US" dirty="0"/>
          </a:p>
        </p:txBody>
      </p:sp>
      <p:sp>
        <p:nvSpPr>
          <p:cNvPr id="5" name="Footer Placeholder 4"/>
          <p:cNvSpPr>
            <a:spLocks noGrp="1"/>
          </p:cNvSpPr>
          <p:nvPr>
            <p:ph type="ftr" sz="quarter" idx="3"/>
          </p:nvPr>
        </p:nvSpPr>
        <p:spPr>
          <a:xfrm>
            <a:off x="3124202" y="4767264"/>
            <a:ext cx="2895600" cy="273844"/>
          </a:xfrm>
          <a:prstGeom prst="rect">
            <a:avLst/>
          </a:prstGeom>
        </p:spPr>
        <p:txBody>
          <a:bodyPr vert="horz" lIns="91319" tIns="45659" rIns="91319" bIns="45659"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19" tIns="45659" rIns="91319" bIns="45659" rtlCol="0" anchor="ctr"/>
          <a:lstStyle>
            <a:lvl1pPr algn="r">
              <a:defRPr sz="1200">
                <a:solidFill>
                  <a:schemeClr val="tx1">
                    <a:tint val="75000"/>
                  </a:schemeClr>
                </a:solidFill>
              </a:defRPr>
            </a:lvl1pPr>
          </a:lstStyle>
          <a:p>
            <a:fld id="{33D8CD03-DAC7-4898-8723-68DBAEED7652}" type="slidenum">
              <a:rPr lang="en-US" smtClean="0"/>
              <a:t>‹#›</a:t>
            </a:fld>
            <a:endParaRPr lang="en-US" dirty="0"/>
          </a:p>
        </p:txBody>
      </p:sp>
    </p:spTree>
    <p:extLst>
      <p:ext uri="{BB962C8B-B14F-4D97-AF65-F5344CB8AC3E}">
        <p14:creationId xmlns:p14="http://schemas.microsoft.com/office/powerpoint/2010/main" val="33463457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3160" rtl="0" eaLnBrk="1" latinLnBrk="0" hangingPunct="1">
        <a:spcBef>
          <a:spcPct val="0"/>
        </a:spcBef>
        <a:buNone/>
        <a:defRPr sz="4400" kern="1200">
          <a:solidFill>
            <a:schemeClr val="tx1"/>
          </a:solidFill>
          <a:latin typeface="+mj-lt"/>
          <a:ea typeface="+mj-ea"/>
          <a:cs typeface="+mj-cs"/>
        </a:defRPr>
      </a:lvl1pPr>
    </p:titleStyle>
    <p:bodyStyle>
      <a:lvl1pPr marL="342436" indent="-342436" algn="l" defTabSz="9131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43" indent="-285361" algn="l" defTabSz="9131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50" indent="-228290" algn="l" defTabSz="9131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30" indent="-228290" algn="l" defTabSz="9131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10" indent="-228290" algn="l" defTabSz="9131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190" indent="-228290" algn="l" defTabSz="9131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770" indent="-228290" algn="l" defTabSz="9131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351" indent="-228290" algn="l" defTabSz="9131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929" indent="-228290" algn="l" defTabSz="9131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60" rtl="0" eaLnBrk="1" latinLnBrk="0" hangingPunct="1">
        <a:defRPr sz="1800" kern="1200">
          <a:solidFill>
            <a:schemeClr val="tx1"/>
          </a:solidFill>
          <a:latin typeface="+mn-lt"/>
          <a:ea typeface="+mn-ea"/>
          <a:cs typeface="+mn-cs"/>
        </a:defRPr>
      </a:lvl1pPr>
      <a:lvl2pPr marL="456580" algn="l" defTabSz="913160" rtl="0" eaLnBrk="1" latinLnBrk="0" hangingPunct="1">
        <a:defRPr sz="1800" kern="1200">
          <a:solidFill>
            <a:schemeClr val="tx1"/>
          </a:solidFill>
          <a:latin typeface="+mn-lt"/>
          <a:ea typeface="+mn-ea"/>
          <a:cs typeface="+mn-cs"/>
        </a:defRPr>
      </a:lvl2pPr>
      <a:lvl3pPr marL="913160" algn="l" defTabSz="913160" rtl="0" eaLnBrk="1" latinLnBrk="0" hangingPunct="1">
        <a:defRPr sz="1800" kern="1200">
          <a:solidFill>
            <a:schemeClr val="tx1"/>
          </a:solidFill>
          <a:latin typeface="+mn-lt"/>
          <a:ea typeface="+mn-ea"/>
          <a:cs typeface="+mn-cs"/>
        </a:defRPr>
      </a:lvl3pPr>
      <a:lvl4pPr marL="1369740" algn="l" defTabSz="913160" rtl="0" eaLnBrk="1" latinLnBrk="0" hangingPunct="1">
        <a:defRPr sz="1800" kern="1200">
          <a:solidFill>
            <a:schemeClr val="tx1"/>
          </a:solidFill>
          <a:latin typeface="+mn-lt"/>
          <a:ea typeface="+mn-ea"/>
          <a:cs typeface="+mn-cs"/>
        </a:defRPr>
      </a:lvl4pPr>
      <a:lvl5pPr marL="1826320" algn="l" defTabSz="913160" rtl="0" eaLnBrk="1" latinLnBrk="0" hangingPunct="1">
        <a:defRPr sz="1800" kern="1200">
          <a:solidFill>
            <a:schemeClr val="tx1"/>
          </a:solidFill>
          <a:latin typeface="+mn-lt"/>
          <a:ea typeface="+mn-ea"/>
          <a:cs typeface="+mn-cs"/>
        </a:defRPr>
      </a:lvl5pPr>
      <a:lvl6pPr marL="2282900" algn="l" defTabSz="913160" rtl="0" eaLnBrk="1" latinLnBrk="0" hangingPunct="1">
        <a:defRPr sz="1800" kern="1200">
          <a:solidFill>
            <a:schemeClr val="tx1"/>
          </a:solidFill>
          <a:latin typeface="+mn-lt"/>
          <a:ea typeface="+mn-ea"/>
          <a:cs typeface="+mn-cs"/>
        </a:defRPr>
      </a:lvl6pPr>
      <a:lvl7pPr marL="2739480" algn="l" defTabSz="913160" rtl="0" eaLnBrk="1" latinLnBrk="0" hangingPunct="1">
        <a:defRPr sz="1800" kern="1200">
          <a:solidFill>
            <a:schemeClr val="tx1"/>
          </a:solidFill>
          <a:latin typeface="+mn-lt"/>
          <a:ea typeface="+mn-ea"/>
          <a:cs typeface="+mn-cs"/>
        </a:defRPr>
      </a:lvl7pPr>
      <a:lvl8pPr marL="3196059" algn="l" defTabSz="913160" rtl="0" eaLnBrk="1" latinLnBrk="0" hangingPunct="1">
        <a:defRPr sz="1800" kern="1200">
          <a:solidFill>
            <a:schemeClr val="tx1"/>
          </a:solidFill>
          <a:latin typeface="+mn-lt"/>
          <a:ea typeface="+mn-ea"/>
          <a:cs typeface="+mn-cs"/>
        </a:defRPr>
      </a:lvl8pPr>
      <a:lvl9pPr marL="3652641" algn="l" defTabSz="9131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bowers@carolinas.vcom.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71550"/>
            <a:ext cx="7772400" cy="1102519"/>
          </a:xfrm>
        </p:spPr>
        <p:txBody>
          <a:bodyPr>
            <a:normAutofit/>
          </a:bodyPr>
          <a:lstStyle/>
          <a:p>
            <a:r>
              <a:rPr lang="en-US" dirty="0" smtClean="0"/>
              <a:t>Osteopathic Considerations</a:t>
            </a:r>
            <a:endParaRPr lang="en-US" dirty="0"/>
          </a:p>
        </p:txBody>
      </p:sp>
      <p:sp>
        <p:nvSpPr>
          <p:cNvPr id="3" name="Subtitle 2"/>
          <p:cNvSpPr>
            <a:spLocks noGrp="1"/>
          </p:cNvSpPr>
          <p:nvPr>
            <p:ph type="subTitle" idx="1"/>
          </p:nvPr>
        </p:nvSpPr>
        <p:spPr>
          <a:xfrm>
            <a:off x="2673049" y="3867150"/>
            <a:ext cx="6400800" cy="1047750"/>
          </a:xfrm>
        </p:spPr>
        <p:txBody>
          <a:bodyPr>
            <a:normAutofit fontScale="40000" lnSpcReduction="20000"/>
          </a:bodyPr>
          <a:lstStyle/>
          <a:p>
            <a:pPr algn="r"/>
            <a:r>
              <a:rPr lang="en-US" dirty="0" smtClean="0"/>
              <a:t>Rebecca J. Bowers, DO</a:t>
            </a:r>
          </a:p>
          <a:p>
            <a:pPr algn="r"/>
            <a:r>
              <a:rPr lang="en-US" dirty="0" smtClean="0"/>
              <a:t>Assistant Professor VCOM-Carolinas</a:t>
            </a:r>
          </a:p>
          <a:p>
            <a:pPr algn="r"/>
            <a:r>
              <a:rPr lang="en-US" dirty="0" smtClean="0"/>
              <a:t>OMM Department</a:t>
            </a:r>
          </a:p>
          <a:p>
            <a:pPr algn="r"/>
            <a:r>
              <a:rPr lang="en-US" dirty="0" smtClean="0">
                <a:hlinkClick r:id="rId3"/>
              </a:rPr>
              <a:t>rbowers@carolinas.vcom.edu</a:t>
            </a:r>
            <a:endParaRPr lang="en-US" dirty="0" smtClean="0"/>
          </a:p>
          <a:p>
            <a:pPr algn="r"/>
            <a:r>
              <a:rPr lang="en-US" dirty="0" smtClean="0"/>
              <a:t>(864) 327-9903</a:t>
            </a:r>
            <a:endParaRPr lang="en-US" dirty="0"/>
          </a:p>
        </p:txBody>
      </p:sp>
    </p:spTree>
    <p:extLst>
      <p:ext uri="{BB962C8B-B14F-4D97-AF65-F5344CB8AC3E}">
        <p14:creationId xmlns:p14="http://schemas.microsoft.com/office/powerpoint/2010/main" val="471620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138"/>
            <a:ext cx="7086600" cy="857250"/>
          </a:xfrm>
        </p:spPr>
        <p:txBody>
          <a:bodyPr>
            <a:normAutofit/>
          </a:bodyPr>
          <a:lstStyle/>
          <a:p>
            <a:r>
              <a:rPr lang="en-US" sz="2400" b="1" smtClean="0"/>
              <a:t>GI </a:t>
            </a:r>
            <a:r>
              <a:rPr lang="en-US" sz="2400" b="1" dirty="0" err="1" smtClean="0"/>
              <a:t>Viscerosomatic</a:t>
            </a:r>
            <a:r>
              <a:rPr lang="en-US" sz="2400" b="1" dirty="0" smtClean="0"/>
              <a:t> Paravertebral TART Levels</a:t>
            </a:r>
            <a:endParaRPr lang="en-US" sz="2400" b="1" dirty="0"/>
          </a:p>
        </p:txBody>
      </p:sp>
      <p:sp>
        <p:nvSpPr>
          <p:cNvPr id="3" name="Content Placeholder 2"/>
          <p:cNvSpPr>
            <a:spLocks noGrp="1"/>
          </p:cNvSpPr>
          <p:nvPr>
            <p:ph idx="1"/>
          </p:nvPr>
        </p:nvSpPr>
        <p:spPr>
          <a:xfrm>
            <a:off x="457200" y="742950"/>
            <a:ext cx="8229600" cy="4156472"/>
          </a:xfrm>
        </p:spPr>
        <p:txBody>
          <a:bodyPr>
            <a:normAutofit fontScale="32500" lnSpcReduction="20000"/>
          </a:bodyPr>
          <a:lstStyle/>
          <a:p>
            <a:r>
              <a:rPr lang="en-US" sz="5100" dirty="0">
                <a:ea typeface="ＭＳ Ｐゴシック" charset="0"/>
                <a:cs typeface="Palatino" charset="0"/>
              </a:rPr>
              <a:t>S</a:t>
            </a:r>
            <a:r>
              <a:rPr lang="en-US" sz="5100" dirty="0" smtClean="0">
                <a:ea typeface="ＭＳ Ｐゴシック" charset="0"/>
                <a:cs typeface="Palatino" charset="0"/>
              </a:rPr>
              <a:t>ympathetic-mediated</a:t>
            </a:r>
            <a:endParaRPr lang="en-US" sz="5100" dirty="0">
              <a:ea typeface="ＭＳ Ｐゴシック" charset="0"/>
              <a:cs typeface="Palatino" charset="0"/>
            </a:endParaRPr>
          </a:p>
          <a:p>
            <a:pPr lvl="1"/>
            <a:r>
              <a:rPr lang="en-US" sz="3800" dirty="0" smtClean="0"/>
              <a:t>Esophagus</a:t>
            </a:r>
            <a:endParaRPr lang="en-US" sz="3800" dirty="0"/>
          </a:p>
          <a:p>
            <a:pPr lvl="2"/>
            <a:r>
              <a:rPr lang="en-US" sz="3800" dirty="0" smtClean="0"/>
              <a:t>T2-T6</a:t>
            </a:r>
          </a:p>
          <a:p>
            <a:pPr lvl="1"/>
            <a:r>
              <a:rPr lang="en-US" sz="3800" dirty="0" smtClean="0"/>
              <a:t>Stomach</a:t>
            </a:r>
          </a:p>
          <a:p>
            <a:pPr lvl="2"/>
            <a:r>
              <a:rPr lang="en-US" sz="3800" dirty="0" smtClean="0"/>
              <a:t>T5-T9</a:t>
            </a:r>
            <a:endParaRPr lang="en-US" sz="3800" dirty="0"/>
          </a:p>
          <a:p>
            <a:pPr lvl="1"/>
            <a:r>
              <a:rPr lang="en-US" sz="3800" dirty="0" smtClean="0"/>
              <a:t>Liver/Gallbladder </a:t>
            </a:r>
          </a:p>
          <a:p>
            <a:pPr lvl="2"/>
            <a:r>
              <a:rPr lang="en-US" sz="3800" dirty="0" smtClean="0"/>
              <a:t>T6-T9  </a:t>
            </a:r>
          </a:p>
          <a:p>
            <a:pPr lvl="1"/>
            <a:r>
              <a:rPr lang="en-US" sz="3800" dirty="0" smtClean="0"/>
              <a:t>Pancreas</a:t>
            </a:r>
            <a:endParaRPr lang="en-US" sz="3800" dirty="0"/>
          </a:p>
          <a:p>
            <a:pPr lvl="2"/>
            <a:r>
              <a:rPr lang="en-US" sz="3400" dirty="0" smtClean="0"/>
              <a:t>T5-T11 </a:t>
            </a:r>
          </a:p>
          <a:p>
            <a:pPr lvl="1"/>
            <a:r>
              <a:rPr lang="en-US" sz="3800" dirty="0" smtClean="0"/>
              <a:t>Small Intestines- </a:t>
            </a:r>
            <a:r>
              <a:rPr lang="en-US" sz="3800" dirty="0" err="1" smtClean="0"/>
              <a:t>Midgut</a:t>
            </a:r>
            <a:r>
              <a:rPr lang="en-US" sz="3800" dirty="0" smtClean="0"/>
              <a:t> portion</a:t>
            </a:r>
          </a:p>
          <a:p>
            <a:pPr lvl="2"/>
            <a:r>
              <a:rPr lang="en-US" sz="3400" dirty="0" smtClean="0"/>
              <a:t>T10-T12</a:t>
            </a:r>
          </a:p>
          <a:p>
            <a:pPr lvl="1"/>
            <a:r>
              <a:rPr lang="en-US" sz="3800" dirty="0" smtClean="0"/>
              <a:t>Appendix</a:t>
            </a:r>
          </a:p>
          <a:p>
            <a:pPr lvl="2"/>
            <a:r>
              <a:rPr lang="en-US" sz="3400" dirty="0" smtClean="0"/>
              <a:t>T11</a:t>
            </a:r>
          </a:p>
          <a:p>
            <a:pPr lvl="1"/>
            <a:r>
              <a:rPr lang="en-US" sz="3800" dirty="0" smtClean="0"/>
              <a:t>Colon- </a:t>
            </a:r>
            <a:r>
              <a:rPr lang="en-US" sz="3800" dirty="0" err="1" smtClean="0"/>
              <a:t>Midgut</a:t>
            </a:r>
            <a:r>
              <a:rPr lang="en-US" sz="3800" dirty="0" smtClean="0"/>
              <a:t> portion</a:t>
            </a:r>
          </a:p>
          <a:p>
            <a:pPr lvl="2"/>
            <a:r>
              <a:rPr lang="en-US" sz="3400" dirty="0" smtClean="0"/>
              <a:t>T10-T12</a:t>
            </a:r>
          </a:p>
          <a:p>
            <a:pPr lvl="1"/>
            <a:r>
              <a:rPr lang="en-US" sz="3800" dirty="0" smtClean="0"/>
              <a:t>Colon- Hindgut portion</a:t>
            </a:r>
          </a:p>
          <a:p>
            <a:pPr lvl="2"/>
            <a:r>
              <a:rPr lang="en-US" sz="3000" dirty="0" smtClean="0"/>
              <a:t>T12-L2</a:t>
            </a:r>
          </a:p>
          <a:p>
            <a:pPr lvl="1"/>
            <a:r>
              <a:rPr lang="en-US" sz="3400" dirty="0" smtClean="0"/>
              <a:t>Rectum</a:t>
            </a:r>
          </a:p>
          <a:p>
            <a:pPr lvl="2"/>
            <a:r>
              <a:rPr lang="en-US" sz="3000" dirty="0" smtClean="0"/>
              <a:t>L2</a:t>
            </a:r>
          </a:p>
          <a:p>
            <a:r>
              <a:rPr lang="en-US" sz="5100" dirty="0" smtClean="0">
                <a:ea typeface="ＭＳ Ｐゴシック" charset="0"/>
                <a:cs typeface="Palatino" charset="0"/>
              </a:rPr>
              <a:t>Parasympathetic-mediated</a:t>
            </a:r>
          </a:p>
          <a:p>
            <a:pPr lvl="1"/>
            <a:r>
              <a:rPr lang="en-US" sz="3800" dirty="0" smtClean="0">
                <a:ea typeface="ＭＳ Ｐゴシック" charset="0"/>
                <a:cs typeface="Palatino" charset="0"/>
              </a:rPr>
              <a:t>Foregut &amp; midgut: Via </a:t>
            </a:r>
            <a:r>
              <a:rPr lang="en-US" sz="3800" dirty="0" err="1" smtClean="0">
                <a:ea typeface="ＭＳ Ｐゴシック" charset="0"/>
                <a:cs typeface="Palatino" charset="0"/>
              </a:rPr>
              <a:t>vagus</a:t>
            </a:r>
            <a:r>
              <a:rPr lang="en-US" sz="3800" dirty="0" smtClean="0">
                <a:ea typeface="ＭＳ Ｐゴシック" charset="0"/>
                <a:cs typeface="Palatino" charset="0"/>
              </a:rPr>
              <a:t> nerve (CN X) can cause TART from OA-C2</a:t>
            </a:r>
          </a:p>
          <a:p>
            <a:pPr lvl="1"/>
            <a:r>
              <a:rPr lang="en-US" sz="3800" dirty="0" smtClean="0">
                <a:ea typeface="ＭＳ Ｐゴシック" charset="0"/>
              </a:rPr>
              <a:t>Hindgut: Via pudendal nerves (S2-S4) can cause TART at S2-S4</a:t>
            </a:r>
            <a:endParaRPr lang="en-US" sz="3800" dirty="0"/>
          </a:p>
        </p:txBody>
      </p:sp>
    </p:spTree>
    <p:extLst>
      <p:ext uri="{BB962C8B-B14F-4D97-AF65-F5344CB8AC3E}">
        <p14:creationId xmlns:p14="http://schemas.microsoft.com/office/powerpoint/2010/main" val="179866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8229600" cy="857250"/>
          </a:xfrm>
        </p:spPr>
        <p:txBody>
          <a:bodyPr/>
          <a:lstStyle/>
          <a:p>
            <a:r>
              <a:rPr lang="en-US" dirty="0" smtClean="0"/>
              <a:t>Embryologic GI Autonomics</a:t>
            </a:r>
            <a:endParaRPr lang="en-US" dirty="0"/>
          </a:p>
        </p:txBody>
      </p:sp>
      <p:sp>
        <p:nvSpPr>
          <p:cNvPr id="3" name="Content Placeholder 2"/>
          <p:cNvSpPr>
            <a:spLocks noGrp="1"/>
          </p:cNvSpPr>
          <p:nvPr>
            <p:ph idx="1"/>
          </p:nvPr>
        </p:nvSpPr>
        <p:spPr>
          <a:xfrm>
            <a:off x="381000" y="1352550"/>
            <a:ext cx="8229600" cy="3394472"/>
          </a:xfrm>
        </p:spPr>
        <p:txBody>
          <a:bodyPr>
            <a:normAutofit lnSpcReduction="10000"/>
          </a:bodyPr>
          <a:lstStyle/>
          <a:p>
            <a:pPr marL="342436" lvl="2" indent="-342436"/>
            <a:r>
              <a:rPr lang="en-US" dirty="0" smtClean="0">
                <a:ea typeface="ＭＳ Ｐゴシック" charset="0"/>
                <a:cs typeface="Palatino" charset="0"/>
              </a:rPr>
              <a:t>Foregut</a:t>
            </a:r>
          </a:p>
          <a:p>
            <a:pPr marL="799016" lvl="3" indent="-342436"/>
            <a:r>
              <a:rPr lang="en-US" dirty="0" smtClean="0">
                <a:ea typeface="ＭＳ Ｐゴシック" charset="0"/>
                <a:cs typeface="Palatino" charset="0"/>
              </a:rPr>
              <a:t>SNS: T5-T9</a:t>
            </a:r>
          </a:p>
          <a:p>
            <a:pPr marL="799016" lvl="3" indent="-342436"/>
            <a:r>
              <a:rPr lang="en-US" dirty="0" smtClean="0">
                <a:ea typeface="ＭＳ Ｐゴシック" charset="0"/>
                <a:cs typeface="Palatino" charset="0"/>
              </a:rPr>
              <a:t>PNS: Vagus </a:t>
            </a:r>
            <a:r>
              <a:rPr lang="en-US" dirty="0">
                <a:ea typeface="ＭＳ Ｐゴシック" charset="0"/>
                <a:cs typeface="Palatino" charset="0"/>
              </a:rPr>
              <a:t>(TART at OA-C2</a:t>
            </a:r>
            <a:r>
              <a:rPr lang="en-US" dirty="0" smtClean="0">
                <a:ea typeface="ＭＳ Ｐゴシック" charset="0"/>
                <a:cs typeface="Palatino" charset="0"/>
              </a:rPr>
              <a:t>)</a:t>
            </a:r>
          </a:p>
          <a:p>
            <a:pPr marL="342436" lvl="2" indent="-342436"/>
            <a:r>
              <a:rPr lang="en-US" dirty="0" smtClean="0">
                <a:ea typeface="ＭＳ Ｐゴシック" charset="0"/>
                <a:cs typeface="Palatino" charset="0"/>
              </a:rPr>
              <a:t>Midgut</a:t>
            </a:r>
          </a:p>
          <a:p>
            <a:pPr marL="799016" lvl="3" indent="-342436"/>
            <a:r>
              <a:rPr lang="en-US" dirty="0" smtClean="0">
                <a:ea typeface="ＭＳ Ｐゴシック" charset="0"/>
                <a:cs typeface="Palatino" charset="0"/>
              </a:rPr>
              <a:t>SNS: T10-T12</a:t>
            </a:r>
          </a:p>
          <a:p>
            <a:pPr marL="799016" lvl="3" indent="-342436"/>
            <a:r>
              <a:rPr lang="en-US" dirty="0" smtClean="0">
                <a:ea typeface="ＭＳ Ｐゴシック" charset="0"/>
                <a:cs typeface="Palatino" charset="0"/>
              </a:rPr>
              <a:t>PNS: </a:t>
            </a:r>
            <a:r>
              <a:rPr lang="en-US" dirty="0" err="1" smtClean="0">
                <a:ea typeface="ＭＳ Ｐゴシック" charset="0"/>
                <a:cs typeface="Palatino" charset="0"/>
              </a:rPr>
              <a:t>Vagus</a:t>
            </a:r>
            <a:r>
              <a:rPr lang="en-US" dirty="0" smtClean="0">
                <a:ea typeface="ＭＳ Ｐゴシック" charset="0"/>
                <a:cs typeface="Palatino" charset="0"/>
              </a:rPr>
              <a:t> (TART </a:t>
            </a:r>
            <a:r>
              <a:rPr lang="en-US" dirty="0">
                <a:ea typeface="ＭＳ Ｐゴシック" charset="0"/>
                <a:cs typeface="Palatino" charset="0"/>
              </a:rPr>
              <a:t>at OA-C2)</a:t>
            </a:r>
            <a:r>
              <a:rPr lang="en-US" dirty="0"/>
              <a:t> </a:t>
            </a:r>
            <a:endParaRPr lang="en-US" dirty="0" smtClean="0">
              <a:ea typeface="ＭＳ Ｐゴシック" charset="0"/>
              <a:cs typeface="Palatino" charset="0"/>
            </a:endParaRPr>
          </a:p>
          <a:p>
            <a:pPr marL="342436" lvl="2" indent="-342436"/>
            <a:r>
              <a:rPr lang="en-US" dirty="0" smtClean="0">
                <a:ea typeface="ＭＳ Ｐゴシック" charset="0"/>
                <a:cs typeface="Palatino" charset="0"/>
              </a:rPr>
              <a:t>Hindgut</a:t>
            </a:r>
          </a:p>
          <a:p>
            <a:pPr marL="799016" lvl="3" indent="-342436"/>
            <a:r>
              <a:rPr lang="en-US" dirty="0" smtClean="0">
                <a:ea typeface="ＭＳ Ｐゴシック" charset="0"/>
                <a:cs typeface="Palatino" charset="0"/>
              </a:rPr>
              <a:t>SNS: T12-L2</a:t>
            </a:r>
          </a:p>
          <a:p>
            <a:pPr marL="799016" lvl="3" indent="-342436"/>
            <a:r>
              <a:rPr lang="en-US" dirty="0" smtClean="0">
                <a:ea typeface="ＭＳ Ｐゴシック" charset="0"/>
                <a:cs typeface="Palatino" charset="0"/>
              </a:rPr>
              <a:t>PNS: Pudendal nerves- S2-S4 </a:t>
            </a:r>
            <a:r>
              <a:rPr lang="en-US" dirty="0">
                <a:ea typeface="ＭＳ Ｐゴシック" charset="0"/>
                <a:cs typeface="Palatino" charset="0"/>
              </a:rPr>
              <a:t>(TART at sacrum</a:t>
            </a:r>
            <a:r>
              <a:rPr lang="en-US" dirty="0" smtClean="0">
                <a:ea typeface="ＭＳ Ｐゴシック" charset="0"/>
                <a:cs typeface="Palatino" charset="0"/>
              </a:rPr>
              <a:t>)</a:t>
            </a:r>
            <a:endParaRPr lang="en-US" dirty="0"/>
          </a:p>
          <a:p>
            <a:endParaRPr lang="en-US" dirty="0"/>
          </a:p>
        </p:txBody>
      </p:sp>
    </p:spTree>
    <p:extLst>
      <p:ext uri="{BB962C8B-B14F-4D97-AF65-F5344CB8AC3E}">
        <p14:creationId xmlns:p14="http://schemas.microsoft.com/office/powerpoint/2010/main" val="133129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GI Ganglion Chapman’s Points</a:t>
            </a:r>
            <a:endParaRPr lang="en-US" sz="4000" dirty="0"/>
          </a:p>
        </p:txBody>
      </p:sp>
      <p:sp>
        <p:nvSpPr>
          <p:cNvPr id="3" name="Content Placeholder 2"/>
          <p:cNvSpPr>
            <a:spLocks noGrp="1"/>
          </p:cNvSpPr>
          <p:nvPr>
            <p:ph idx="1"/>
          </p:nvPr>
        </p:nvSpPr>
        <p:spPr>
          <a:xfrm>
            <a:off x="3962400" y="1276350"/>
            <a:ext cx="5029200" cy="3657600"/>
          </a:xfrm>
        </p:spPr>
        <p:txBody>
          <a:bodyPr>
            <a:normAutofit fontScale="70000" lnSpcReduction="20000"/>
          </a:bodyPr>
          <a:lstStyle/>
          <a:p>
            <a:r>
              <a:rPr lang="en-US" dirty="0" smtClean="0"/>
              <a:t>Foregut portion:</a:t>
            </a:r>
          </a:p>
          <a:p>
            <a:pPr lvl="1"/>
            <a:r>
              <a:rPr lang="en-US" dirty="0" smtClean="0"/>
              <a:t>Celiac ganglion (</a:t>
            </a:r>
            <a:r>
              <a:rPr lang="en-US" dirty="0" err="1" smtClean="0"/>
              <a:t>linea</a:t>
            </a:r>
            <a:r>
              <a:rPr lang="en-US" dirty="0" smtClean="0"/>
              <a:t> </a:t>
            </a:r>
            <a:r>
              <a:rPr lang="en-US" dirty="0"/>
              <a:t>alba a couple of centimeters below xiphoid </a:t>
            </a:r>
            <a:r>
              <a:rPr lang="en-US" dirty="0" smtClean="0"/>
              <a:t>process)</a:t>
            </a:r>
          </a:p>
          <a:p>
            <a:r>
              <a:rPr lang="en-US" dirty="0" smtClean="0"/>
              <a:t>Midgut portion:</a:t>
            </a:r>
          </a:p>
          <a:p>
            <a:pPr lvl="1"/>
            <a:r>
              <a:rPr lang="en-US" dirty="0" smtClean="0"/>
              <a:t>Superior </a:t>
            </a:r>
            <a:r>
              <a:rPr lang="en-US" dirty="0"/>
              <a:t>Mesenteric </a:t>
            </a:r>
            <a:r>
              <a:rPr lang="en-US" dirty="0" smtClean="0"/>
              <a:t>Ganglion (</a:t>
            </a:r>
            <a:r>
              <a:rPr lang="en-US" dirty="0" err="1" smtClean="0"/>
              <a:t>linea</a:t>
            </a:r>
            <a:r>
              <a:rPr lang="en-US" dirty="0" smtClean="0"/>
              <a:t> </a:t>
            </a:r>
            <a:r>
              <a:rPr lang="en-US" dirty="0"/>
              <a:t>alba midway between xiphoid &amp; </a:t>
            </a:r>
            <a:r>
              <a:rPr lang="en-US" dirty="0" smtClean="0"/>
              <a:t>umbilicus)</a:t>
            </a:r>
          </a:p>
          <a:p>
            <a:r>
              <a:rPr lang="en-US" dirty="0" smtClean="0"/>
              <a:t>Hindgut portion:</a:t>
            </a:r>
          </a:p>
          <a:p>
            <a:pPr lvl="1"/>
            <a:r>
              <a:rPr lang="en-US" dirty="0" smtClean="0"/>
              <a:t>Inferior </a:t>
            </a:r>
            <a:r>
              <a:rPr lang="en-US" dirty="0"/>
              <a:t>mesenteric </a:t>
            </a:r>
            <a:r>
              <a:rPr lang="en-US" dirty="0" smtClean="0"/>
              <a:t>ganglion (</a:t>
            </a:r>
            <a:r>
              <a:rPr lang="en-US" dirty="0" err="1" smtClean="0"/>
              <a:t>linea</a:t>
            </a:r>
            <a:r>
              <a:rPr lang="en-US" dirty="0" smtClean="0"/>
              <a:t> </a:t>
            </a:r>
            <a:r>
              <a:rPr lang="en-US" dirty="0"/>
              <a:t>alba a </a:t>
            </a:r>
            <a:r>
              <a:rPr lang="en-US" dirty="0" smtClean="0"/>
              <a:t>couple of </a:t>
            </a:r>
            <a:r>
              <a:rPr lang="en-US" dirty="0"/>
              <a:t>centimeters superior to the </a:t>
            </a:r>
            <a:r>
              <a:rPr lang="en-US" dirty="0" smtClean="0"/>
              <a:t>umbilicus)</a:t>
            </a:r>
            <a:endParaRPr lang="en-US" dirty="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809750"/>
            <a:ext cx="3276399" cy="2069592"/>
          </a:xfrm>
          <a:prstGeom prst="rect">
            <a:avLst/>
          </a:prstGeom>
        </p:spPr>
      </p:pic>
      <p:sp>
        <p:nvSpPr>
          <p:cNvPr id="8" name="Oval 7"/>
          <p:cNvSpPr/>
          <p:nvPr/>
        </p:nvSpPr>
        <p:spPr>
          <a:xfrm>
            <a:off x="4038600" y="1370374"/>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909381" y="2419350"/>
            <a:ext cx="88400" cy="88400"/>
          </a:xfrm>
          <a:prstGeom prst="rect">
            <a:avLst/>
          </a:prstGeom>
        </p:spPr>
      </p:pic>
      <p:sp>
        <p:nvSpPr>
          <p:cNvPr id="10" name="Oval 9"/>
          <p:cNvSpPr/>
          <p:nvPr/>
        </p:nvSpPr>
        <p:spPr>
          <a:xfrm>
            <a:off x="4038600" y="2249126"/>
            <a:ext cx="152400" cy="170224"/>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1898799" y="2647950"/>
            <a:ext cx="88399" cy="97544"/>
          </a:xfrm>
          <a:prstGeom prst="rect">
            <a:avLst/>
          </a:prstGeom>
        </p:spPr>
      </p:pic>
      <p:sp>
        <p:nvSpPr>
          <p:cNvPr id="12" name="Oval 11"/>
          <p:cNvSpPr/>
          <p:nvPr/>
        </p:nvSpPr>
        <p:spPr>
          <a:xfrm>
            <a:off x="1909381" y="2885694"/>
            <a:ext cx="76200" cy="67056"/>
          </a:xfrm>
          <a:prstGeom prst="ellipse">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4038600" y="3333750"/>
            <a:ext cx="152199" cy="167944"/>
          </a:xfrm>
          <a:prstGeom prst="rect">
            <a:avLst/>
          </a:prstGeom>
        </p:spPr>
      </p:pic>
    </p:spTree>
    <p:extLst>
      <p:ext uri="{BB962C8B-B14F-4D97-AF65-F5344CB8AC3E}">
        <p14:creationId xmlns:p14="http://schemas.microsoft.com/office/powerpoint/2010/main" val="13899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Esophagus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Viscerosomatics</a:t>
            </a:r>
          </a:p>
          <a:p>
            <a:pPr lvl="1"/>
            <a:r>
              <a:rPr lang="en-US" dirty="0"/>
              <a:t>Paravertebral Tissue/Texture changes</a:t>
            </a:r>
            <a:r>
              <a:rPr lang="en-US" dirty="0" smtClean="0"/>
              <a:t>: </a:t>
            </a:r>
          </a:p>
          <a:p>
            <a:pPr lvl="2"/>
            <a:r>
              <a:rPr lang="en-US" dirty="0" smtClean="0"/>
              <a:t>T2-T6</a:t>
            </a:r>
          </a:p>
          <a:p>
            <a:pPr lvl="1"/>
            <a:r>
              <a:rPr lang="en-US" dirty="0" smtClean="0">
                <a:ea typeface="ＭＳ Ｐゴシック" charset="0"/>
                <a:cs typeface="Palatino" charset="0"/>
              </a:rPr>
              <a:t>Parasympathetics</a:t>
            </a:r>
            <a:r>
              <a:rPr lang="en-US" dirty="0">
                <a:ea typeface="ＭＳ Ｐゴシック" charset="0"/>
                <a:cs typeface="Palatino" charset="0"/>
              </a:rPr>
              <a:t>: Via </a:t>
            </a:r>
            <a:r>
              <a:rPr lang="en-US" dirty="0" err="1">
                <a:ea typeface="ＭＳ Ｐゴシック" charset="0"/>
                <a:cs typeface="Palatino" charset="0"/>
              </a:rPr>
              <a:t>Vagus</a:t>
            </a:r>
            <a:r>
              <a:rPr lang="en-US" dirty="0">
                <a:ea typeface="ＭＳ Ｐゴシック" charset="0"/>
                <a:cs typeface="Palatino" charset="0"/>
              </a:rPr>
              <a:t> nerve (CN X) can cause TART from OA-C2</a:t>
            </a:r>
            <a:endParaRPr lang="en-US" dirty="0"/>
          </a:p>
          <a:p>
            <a:pPr lvl="1"/>
            <a:r>
              <a:rPr lang="en-US" dirty="0" smtClean="0"/>
              <a:t>Chapman points:</a:t>
            </a:r>
          </a:p>
          <a:p>
            <a:pPr lvl="2"/>
            <a:r>
              <a:rPr lang="en-US" dirty="0" smtClean="0"/>
              <a:t>Anteriorly</a:t>
            </a:r>
          </a:p>
          <a:p>
            <a:pPr lvl="3"/>
            <a:r>
              <a:rPr lang="en-US" dirty="0" smtClean="0"/>
              <a:t>2</a:t>
            </a:r>
            <a:r>
              <a:rPr lang="en-US" baseline="30000" dirty="0" smtClean="0"/>
              <a:t>nd</a:t>
            </a:r>
            <a:r>
              <a:rPr lang="en-US" dirty="0" smtClean="0"/>
              <a:t> intercostal space bilaterally, just lateral to the sternum</a:t>
            </a:r>
          </a:p>
          <a:p>
            <a:pPr lvl="2"/>
            <a:r>
              <a:rPr lang="en-US" dirty="0" smtClean="0"/>
              <a:t>Posteriorly</a:t>
            </a:r>
          </a:p>
          <a:p>
            <a:pPr lvl="3"/>
            <a:r>
              <a:rPr lang="en-US" dirty="0" smtClean="0"/>
              <a:t>T2 &amp; T3 lamina bilaterally</a:t>
            </a:r>
          </a:p>
        </p:txBody>
      </p:sp>
    </p:spTree>
    <p:extLst>
      <p:ext uri="{BB962C8B-B14F-4D97-AF65-F5344CB8AC3E}">
        <p14:creationId xmlns:p14="http://schemas.microsoft.com/office/powerpoint/2010/main" val="135886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Viscerosomatics</a:t>
            </a:r>
          </a:p>
          <a:p>
            <a:pPr lvl="1"/>
            <a:r>
              <a:rPr lang="en-US" dirty="0"/>
              <a:t>Paravertebral Tissue/Texture changes: </a:t>
            </a:r>
            <a:endParaRPr lang="en-US" dirty="0" smtClean="0"/>
          </a:p>
          <a:p>
            <a:pPr lvl="2"/>
            <a:r>
              <a:rPr lang="en-US" dirty="0" smtClean="0"/>
              <a:t>T5-T9</a:t>
            </a:r>
          </a:p>
          <a:p>
            <a:pPr lvl="1"/>
            <a:r>
              <a:rPr lang="en-US" dirty="0" smtClean="0">
                <a:ea typeface="ＭＳ Ｐゴシック" charset="0"/>
                <a:cs typeface="Palatino" charset="0"/>
              </a:rPr>
              <a:t>Parasympathetics</a:t>
            </a:r>
            <a:r>
              <a:rPr lang="en-US" dirty="0">
                <a:ea typeface="ＭＳ Ｐゴシック" charset="0"/>
                <a:cs typeface="Palatino" charset="0"/>
              </a:rPr>
              <a:t>: Via </a:t>
            </a:r>
            <a:r>
              <a:rPr lang="en-US" dirty="0" err="1">
                <a:ea typeface="ＭＳ Ｐゴシック" charset="0"/>
                <a:cs typeface="Palatino" charset="0"/>
              </a:rPr>
              <a:t>Vagus</a:t>
            </a:r>
            <a:r>
              <a:rPr lang="en-US" dirty="0">
                <a:ea typeface="ＭＳ Ｐゴシック" charset="0"/>
                <a:cs typeface="Palatino" charset="0"/>
              </a:rPr>
              <a:t> nerve (CN X) can cause TART from OA-C2</a:t>
            </a:r>
            <a:endParaRPr lang="en-US" dirty="0"/>
          </a:p>
          <a:p>
            <a:pPr lvl="1"/>
            <a:r>
              <a:rPr lang="en-US" dirty="0" smtClean="0"/>
              <a:t>Chapman points:</a:t>
            </a:r>
          </a:p>
          <a:p>
            <a:pPr lvl="2"/>
            <a:r>
              <a:rPr lang="en-US" dirty="0" smtClean="0"/>
              <a:t>Anteriorly</a:t>
            </a:r>
          </a:p>
          <a:p>
            <a:pPr lvl="3"/>
            <a:r>
              <a:rPr lang="en-US" dirty="0" smtClean="0"/>
              <a:t>5</a:t>
            </a:r>
            <a:r>
              <a:rPr lang="en-US" baseline="30000" dirty="0" smtClean="0"/>
              <a:t>th</a:t>
            </a:r>
            <a:r>
              <a:rPr lang="en-US" dirty="0" smtClean="0"/>
              <a:t> &amp; 6</a:t>
            </a:r>
            <a:r>
              <a:rPr lang="en-US" baseline="30000" dirty="0" smtClean="0"/>
              <a:t>th</a:t>
            </a:r>
            <a:r>
              <a:rPr lang="en-US" dirty="0" smtClean="0"/>
              <a:t> intercostal spaces on the left</a:t>
            </a:r>
          </a:p>
          <a:p>
            <a:pPr lvl="2"/>
            <a:r>
              <a:rPr lang="en-US" dirty="0" smtClean="0"/>
              <a:t>Posteriorly- </a:t>
            </a:r>
          </a:p>
          <a:p>
            <a:pPr lvl="3"/>
            <a:r>
              <a:rPr lang="en-US" dirty="0" smtClean="0"/>
              <a:t>acid-related problems: T5 lamina on the left</a:t>
            </a:r>
          </a:p>
          <a:p>
            <a:pPr lvl="3"/>
            <a:r>
              <a:rPr lang="en-US" dirty="0" smtClean="0"/>
              <a:t>Peristalsis-related problems: T6 lamina on the left</a:t>
            </a:r>
            <a:endParaRPr lang="en-US" dirty="0"/>
          </a:p>
          <a:p>
            <a:pPr lvl="1"/>
            <a:r>
              <a:rPr lang="en-US" dirty="0" smtClean="0"/>
              <a:t>Associated </a:t>
            </a:r>
            <a:r>
              <a:rPr lang="en-US" dirty="0"/>
              <a:t>s</a:t>
            </a:r>
            <a:r>
              <a:rPr lang="en-US" dirty="0" smtClean="0"/>
              <a:t>ympathetic ganglion:</a:t>
            </a:r>
          </a:p>
          <a:p>
            <a:pPr lvl="2"/>
            <a:r>
              <a:rPr lang="en-US" dirty="0" smtClean="0"/>
              <a:t>Celiac ganglion tender point- look for TART on </a:t>
            </a:r>
            <a:r>
              <a:rPr lang="en-US" dirty="0" err="1" smtClean="0"/>
              <a:t>linea</a:t>
            </a:r>
            <a:r>
              <a:rPr lang="en-US" dirty="0" smtClean="0"/>
              <a:t> alba a couple of centimeters below xiphoid process</a:t>
            </a:r>
          </a:p>
        </p:txBody>
      </p:sp>
    </p:spTree>
    <p:extLst>
      <p:ext uri="{BB962C8B-B14F-4D97-AF65-F5344CB8AC3E}">
        <p14:creationId xmlns:p14="http://schemas.microsoft.com/office/powerpoint/2010/main" val="418937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Liver</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Viscerosomatics</a:t>
            </a:r>
          </a:p>
          <a:p>
            <a:pPr lvl="1"/>
            <a:r>
              <a:rPr lang="en-US" dirty="0"/>
              <a:t>Paravertebral Tissue/Texture changes</a:t>
            </a:r>
            <a:r>
              <a:rPr lang="en-US" dirty="0" smtClean="0"/>
              <a:t>:</a:t>
            </a:r>
          </a:p>
          <a:p>
            <a:pPr lvl="2"/>
            <a:r>
              <a:rPr lang="en-US" dirty="0" smtClean="0"/>
              <a:t>T6-T9  </a:t>
            </a:r>
          </a:p>
          <a:p>
            <a:pPr lvl="1"/>
            <a:r>
              <a:rPr lang="en-US" dirty="0" smtClean="0">
                <a:ea typeface="ＭＳ Ｐゴシック" charset="0"/>
                <a:cs typeface="Palatino" charset="0"/>
              </a:rPr>
              <a:t>Parasympathetics</a:t>
            </a:r>
            <a:r>
              <a:rPr lang="en-US" dirty="0">
                <a:ea typeface="ＭＳ Ｐゴシック" charset="0"/>
                <a:cs typeface="Palatino" charset="0"/>
              </a:rPr>
              <a:t>: Via </a:t>
            </a:r>
            <a:r>
              <a:rPr lang="en-US" dirty="0" err="1">
                <a:ea typeface="ＭＳ Ｐゴシック" charset="0"/>
                <a:cs typeface="Palatino" charset="0"/>
              </a:rPr>
              <a:t>Vagus</a:t>
            </a:r>
            <a:r>
              <a:rPr lang="en-US" dirty="0">
                <a:ea typeface="ＭＳ Ｐゴシック" charset="0"/>
                <a:cs typeface="Palatino" charset="0"/>
              </a:rPr>
              <a:t> nerve (CN X) can cause TART from OA-C2</a:t>
            </a:r>
            <a:endParaRPr lang="en-US" dirty="0"/>
          </a:p>
          <a:p>
            <a:pPr lvl="1"/>
            <a:r>
              <a:rPr lang="en-US" dirty="0" smtClean="0"/>
              <a:t>Chapman points:</a:t>
            </a:r>
          </a:p>
          <a:p>
            <a:pPr lvl="2"/>
            <a:r>
              <a:rPr lang="en-US" dirty="0" smtClean="0"/>
              <a:t>Anteriorly-</a:t>
            </a:r>
          </a:p>
          <a:p>
            <a:pPr lvl="3"/>
            <a:r>
              <a:rPr lang="en-US" dirty="0"/>
              <a:t>5</a:t>
            </a:r>
            <a:r>
              <a:rPr lang="en-US" baseline="30000" dirty="0"/>
              <a:t>th</a:t>
            </a:r>
            <a:r>
              <a:rPr lang="en-US" dirty="0"/>
              <a:t> &amp; 6</a:t>
            </a:r>
            <a:r>
              <a:rPr lang="en-US" baseline="30000" dirty="0"/>
              <a:t>th</a:t>
            </a:r>
            <a:r>
              <a:rPr lang="en-US" dirty="0"/>
              <a:t> intercostal spaces on the </a:t>
            </a:r>
            <a:r>
              <a:rPr lang="en-US" dirty="0" smtClean="0"/>
              <a:t>right</a:t>
            </a:r>
          </a:p>
          <a:p>
            <a:pPr lvl="2"/>
            <a:r>
              <a:rPr lang="en-US" dirty="0" smtClean="0"/>
              <a:t>Posteriorly-</a:t>
            </a:r>
          </a:p>
          <a:p>
            <a:pPr lvl="3"/>
            <a:r>
              <a:rPr lang="en-US" dirty="0" smtClean="0"/>
              <a:t>T5 &amp; T6 </a:t>
            </a:r>
            <a:r>
              <a:rPr lang="en-US" dirty="0"/>
              <a:t>lamina on the </a:t>
            </a:r>
            <a:r>
              <a:rPr lang="en-US" dirty="0" smtClean="0"/>
              <a:t>right</a:t>
            </a:r>
          </a:p>
          <a:p>
            <a:pPr lvl="1"/>
            <a:r>
              <a:rPr lang="en-US" dirty="0" smtClean="0"/>
              <a:t>Associated </a:t>
            </a:r>
            <a:r>
              <a:rPr lang="en-US" dirty="0"/>
              <a:t>sympathetic ganglion:</a:t>
            </a:r>
          </a:p>
          <a:p>
            <a:pPr lvl="2"/>
            <a:r>
              <a:rPr lang="en-US" dirty="0"/>
              <a:t>Celiac ganglion tender point- look for TART on </a:t>
            </a:r>
            <a:r>
              <a:rPr lang="en-US" dirty="0" err="1"/>
              <a:t>linea</a:t>
            </a:r>
            <a:r>
              <a:rPr lang="en-US" dirty="0"/>
              <a:t> alba a couple of centimeters below xiphoid process</a:t>
            </a:r>
          </a:p>
          <a:p>
            <a:pPr marL="913160" lvl="2" indent="0">
              <a:buNone/>
            </a:pPr>
            <a:endParaRPr lang="en-US" dirty="0" smtClean="0"/>
          </a:p>
        </p:txBody>
      </p:sp>
    </p:spTree>
    <p:extLst>
      <p:ext uri="{BB962C8B-B14F-4D97-AF65-F5344CB8AC3E}">
        <p14:creationId xmlns:p14="http://schemas.microsoft.com/office/powerpoint/2010/main" val="409877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Gallbladder</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Viscerosomatics</a:t>
            </a:r>
          </a:p>
          <a:p>
            <a:pPr lvl="1"/>
            <a:r>
              <a:rPr lang="en-US" dirty="0"/>
              <a:t>Paravertebral Tissue/Texture changes: </a:t>
            </a:r>
            <a:endParaRPr lang="en-US" dirty="0" smtClean="0"/>
          </a:p>
          <a:p>
            <a:pPr lvl="2"/>
            <a:r>
              <a:rPr lang="en-US" dirty="0" smtClean="0"/>
              <a:t>T6-T9  </a:t>
            </a:r>
          </a:p>
          <a:p>
            <a:pPr lvl="1"/>
            <a:r>
              <a:rPr lang="en-US" dirty="0" smtClean="0">
                <a:ea typeface="ＭＳ Ｐゴシック" charset="0"/>
                <a:cs typeface="Palatino" charset="0"/>
              </a:rPr>
              <a:t>Parasympathetics</a:t>
            </a:r>
            <a:r>
              <a:rPr lang="en-US" dirty="0">
                <a:ea typeface="ＭＳ Ｐゴシック" charset="0"/>
                <a:cs typeface="Palatino" charset="0"/>
              </a:rPr>
              <a:t>: Via </a:t>
            </a:r>
            <a:r>
              <a:rPr lang="en-US" dirty="0" err="1">
                <a:ea typeface="ＭＳ Ｐゴシック" charset="0"/>
                <a:cs typeface="Palatino" charset="0"/>
              </a:rPr>
              <a:t>Vagus</a:t>
            </a:r>
            <a:r>
              <a:rPr lang="en-US" dirty="0">
                <a:ea typeface="ＭＳ Ｐゴシック" charset="0"/>
                <a:cs typeface="Palatino" charset="0"/>
              </a:rPr>
              <a:t> nerve (CN X) can cause TART from OA-C2</a:t>
            </a:r>
            <a:endParaRPr lang="en-US" dirty="0"/>
          </a:p>
          <a:p>
            <a:pPr lvl="1"/>
            <a:r>
              <a:rPr lang="en-US" dirty="0" smtClean="0"/>
              <a:t>Chapman points:</a:t>
            </a:r>
          </a:p>
          <a:p>
            <a:pPr lvl="2"/>
            <a:r>
              <a:rPr lang="en-US" dirty="0"/>
              <a:t>Anteriorly-</a:t>
            </a:r>
          </a:p>
          <a:p>
            <a:pPr lvl="3"/>
            <a:r>
              <a:rPr lang="en-US" dirty="0" smtClean="0"/>
              <a:t>6</a:t>
            </a:r>
            <a:r>
              <a:rPr lang="en-US" baseline="30000" dirty="0" smtClean="0"/>
              <a:t>th</a:t>
            </a:r>
            <a:r>
              <a:rPr lang="en-US" dirty="0" smtClean="0"/>
              <a:t> </a:t>
            </a:r>
            <a:r>
              <a:rPr lang="en-US" dirty="0"/>
              <a:t>intercostal spaces on the right</a:t>
            </a:r>
          </a:p>
          <a:p>
            <a:pPr lvl="2"/>
            <a:r>
              <a:rPr lang="en-US" dirty="0"/>
              <a:t>Posteriorly-</a:t>
            </a:r>
          </a:p>
          <a:p>
            <a:pPr lvl="3"/>
            <a:r>
              <a:rPr lang="en-US" dirty="0" smtClean="0"/>
              <a:t>T6 </a:t>
            </a:r>
            <a:r>
              <a:rPr lang="en-US" dirty="0"/>
              <a:t>lamina on the right</a:t>
            </a:r>
          </a:p>
          <a:p>
            <a:pPr lvl="1"/>
            <a:r>
              <a:rPr lang="en-US" dirty="0" smtClean="0"/>
              <a:t>Associated </a:t>
            </a:r>
            <a:r>
              <a:rPr lang="en-US" dirty="0"/>
              <a:t>sympathetic ganglion:</a:t>
            </a:r>
          </a:p>
          <a:p>
            <a:pPr lvl="2"/>
            <a:r>
              <a:rPr lang="en-US" dirty="0"/>
              <a:t>Celiac ganglion tender point- look for TART on </a:t>
            </a:r>
            <a:r>
              <a:rPr lang="en-US" dirty="0" err="1"/>
              <a:t>linea</a:t>
            </a:r>
            <a:r>
              <a:rPr lang="en-US" dirty="0"/>
              <a:t> alba a couple of centimeters below xiphoid process</a:t>
            </a:r>
          </a:p>
        </p:txBody>
      </p:sp>
    </p:spTree>
    <p:extLst>
      <p:ext uri="{BB962C8B-B14F-4D97-AF65-F5344CB8AC3E}">
        <p14:creationId xmlns:p14="http://schemas.microsoft.com/office/powerpoint/2010/main" val="492196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Viscerosomatics</a:t>
            </a:r>
          </a:p>
          <a:p>
            <a:pPr lvl="1"/>
            <a:r>
              <a:rPr lang="en-US" dirty="0"/>
              <a:t>Paravertebral Tissue/Texture changes: </a:t>
            </a:r>
            <a:endParaRPr lang="en-US" dirty="0" smtClean="0"/>
          </a:p>
          <a:p>
            <a:pPr lvl="2"/>
            <a:r>
              <a:rPr lang="en-US" dirty="0" smtClean="0"/>
              <a:t>T5-T11 </a:t>
            </a:r>
          </a:p>
          <a:p>
            <a:pPr lvl="1"/>
            <a:r>
              <a:rPr lang="en-US" dirty="0" smtClean="0">
                <a:ea typeface="ＭＳ Ｐゴシック" charset="0"/>
                <a:cs typeface="Palatino" charset="0"/>
              </a:rPr>
              <a:t>Parasympathetics: </a:t>
            </a:r>
            <a:r>
              <a:rPr lang="en-US" dirty="0">
                <a:ea typeface="ＭＳ Ｐゴシック" charset="0"/>
                <a:cs typeface="Palatino" charset="0"/>
              </a:rPr>
              <a:t>Via </a:t>
            </a:r>
            <a:r>
              <a:rPr lang="en-US" dirty="0" err="1">
                <a:ea typeface="ＭＳ Ｐゴシック" charset="0"/>
                <a:cs typeface="Palatino" charset="0"/>
              </a:rPr>
              <a:t>Vagus</a:t>
            </a:r>
            <a:r>
              <a:rPr lang="en-US" dirty="0">
                <a:ea typeface="ＭＳ Ｐゴシック" charset="0"/>
                <a:cs typeface="Palatino" charset="0"/>
              </a:rPr>
              <a:t> nerve (CN X) can cause TART from OA-C2</a:t>
            </a:r>
            <a:endParaRPr lang="en-US" dirty="0"/>
          </a:p>
          <a:p>
            <a:pPr lvl="1"/>
            <a:r>
              <a:rPr lang="en-US" dirty="0" smtClean="0"/>
              <a:t>Chapman points:</a:t>
            </a:r>
          </a:p>
          <a:p>
            <a:pPr lvl="2"/>
            <a:r>
              <a:rPr lang="en-US" dirty="0"/>
              <a:t>Anteriorly-</a:t>
            </a:r>
          </a:p>
          <a:p>
            <a:pPr lvl="3"/>
            <a:r>
              <a:rPr lang="en-US" dirty="0"/>
              <a:t>7</a:t>
            </a:r>
            <a:r>
              <a:rPr lang="en-US" baseline="30000" dirty="0" smtClean="0"/>
              <a:t>th</a:t>
            </a:r>
            <a:r>
              <a:rPr lang="en-US" dirty="0" smtClean="0"/>
              <a:t> </a:t>
            </a:r>
            <a:r>
              <a:rPr lang="en-US" dirty="0"/>
              <a:t>intercostal spaces on the right</a:t>
            </a:r>
          </a:p>
          <a:p>
            <a:pPr lvl="2"/>
            <a:r>
              <a:rPr lang="en-US" dirty="0"/>
              <a:t>Posteriorly-</a:t>
            </a:r>
          </a:p>
          <a:p>
            <a:pPr lvl="3"/>
            <a:r>
              <a:rPr lang="en-US" dirty="0" smtClean="0"/>
              <a:t>T7 lamina </a:t>
            </a:r>
            <a:r>
              <a:rPr lang="en-US" dirty="0"/>
              <a:t>on the right</a:t>
            </a:r>
          </a:p>
          <a:p>
            <a:pPr lvl="1"/>
            <a:r>
              <a:rPr lang="en-US" dirty="0" smtClean="0"/>
              <a:t>Associated </a:t>
            </a:r>
            <a:r>
              <a:rPr lang="en-US" dirty="0"/>
              <a:t>sympathetic </a:t>
            </a:r>
            <a:r>
              <a:rPr lang="en-US" dirty="0" smtClean="0"/>
              <a:t>ganglion:</a:t>
            </a:r>
          </a:p>
          <a:p>
            <a:pPr lvl="2"/>
            <a:r>
              <a:rPr lang="en-US" dirty="0"/>
              <a:t>Foregut portion:</a:t>
            </a:r>
          </a:p>
          <a:p>
            <a:pPr lvl="3"/>
            <a:r>
              <a:rPr lang="en-US" dirty="0"/>
              <a:t>Celiac ganglion tender point- look for TART on </a:t>
            </a:r>
            <a:r>
              <a:rPr lang="en-US" dirty="0" err="1"/>
              <a:t>linea</a:t>
            </a:r>
            <a:r>
              <a:rPr lang="en-US" dirty="0"/>
              <a:t> alba a couple of centimeters below xiphoid process</a:t>
            </a:r>
          </a:p>
          <a:p>
            <a:pPr lvl="2"/>
            <a:r>
              <a:rPr lang="en-US" dirty="0"/>
              <a:t>Midgut portion:</a:t>
            </a:r>
          </a:p>
          <a:p>
            <a:pPr lvl="3"/>
            <a:r>
              <a:rPr lang="en-US" dirty="0"/>
              <a:t>Superior Mesenteric Ganglion tender point- look for TART on </a:t>
            </a:r>
            <a:r>
              <a:rPr lang="en-US" dirty="0" err="1"/>
              <a:t>linea</a:t>
            </a:r>
            <a:r>
              <a:rPr lang="en-US" dirty="0"/>
              <a:t> alba midway between xiphoid &amp; umbilicus</a:t>
            </a:r>
          </a:p>
        </p:txBody>
      </p:sp>
    </p:spTree>
    <p:extLst>
      <p:ext uri="{BB962C8B-B14F-4D97-AF65-F5344CB8AC3E}">
        <p14:creationId xmlns:p14="http://schemas.microsoft.com/office/powerpoint/2010/main" val="190122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Spleen</a:t>
            </a:r>
            <a:endParaRPr lang="en-US" dirty="0"/>
          </a:p>
        </p:txBody>
      </p:sp>
      <p:sp>
        <p:nvSpPr>
          <p:cNvPr id="3" name="Content Placeholder 2"/>
          <p:cNvSpPr>
            <a:spLocks noGrp="1"/>
          </p:cNvSpPr>
          <p:nvPr>
            <p:ph idx="1"/>
          </p:nvPr>
        </p:nvSpPr>
        <p:spPr/>
        <p:txBody>
          <a:bodyPr>
            <a:normAutofit fontScale="70000" lnSpcReduction="20000"/>
          </a:bodyPr>
          <a:lstStyle/>
          <a:p>
            <a:r>
              <a:rPr lang="en-US" dirty="0"/>
              <a:t>Viscerosomatics</a:t>
            </a:r>
          </a:p>
          <a:p>
            <a:pPr lvl="1"/>
            <a:r>
              <a:rPr lang="en-US" dirty="0"/>
              <a:t>Paravertebral Tissue/Texture changes: </a:t>
            </a:r>
            <a:endParaRPr lang="en-US" dirty="0" smtClean="0"/>
          </a:p>
          <a:p>
            <a:pPr lvl="2"/>
            <a:r>
              <a:rPr lang="en-US" dirty="0" smtClean="0"/>
              <a:t>T5-T9</a:t>
            </a:r>
          </a:p>
          <a:p>
            <a:pPr lvl="1"/>
            <a:r>
              <a:rPr lang="en-US" dirty="0">
                <a:ea typeface="ＭＳ Ｐゴシック" charset="0"/>
                <a:cs typeface="Palatino" charset="0"/>
              </a:rPr>
              <a:t>Parasympathetics: Via </a:t>
            </a:r>
            <a:r>
              <a:rPr lang="en-US" dirty="0" err="1">
                <a:ea typeface="ＭＳ Ｐゴシック" charset="0"/>
                <a:cs typeface="Palatino" charset="0"/>
              </a:rPr>
              <a:t>Vagus</a:t>
            </a:r>
            <a:r>
              <a:rPr lang="en-US" dirty="0">
                <a:ea typeface="ＭＳ Ｐゴシック" charset="0"/>
                <a:cs typeface="Palatino" charset="0"/>
              </a:rPr>
              <a:t> nerve (CN X) can cause TART from OA-C2</a:t>
            </a:r>
            <a:endParaRPr lang="en-US" dirty="0"/>
          </a:p>
          <a:p>
            <a:pPr lvl="1"/>
            <a:r>
              <a:rPr lang="en-US" dirty="0" smtClean="0"/>
              <a:t>Chapman points:</a:t>
            </a:r>
          </a:p>
          <a:p>
            <a:pPr lvl="2"/>
            <a:r>
              <a:rPr lang="en-US" dirty="0" smtClean="0"/>
              <a:t>Anteriorly- 7</a:t>
            </a:r>
            <a:r>
              <a:rPr lang="en-US" baseline="30000" dirty="0" smtClean="0"/>
              <a:t>th</a:t>
            </a:r>
            <a:r>
              <a:rPr lang="en-US" dirty="0" smtClean="0"/>
              <a:t> intercostal space on the left</a:t>
            </a:r>
          </a:p>
          <a:p>
            <a:pPr lvl="2"/>
            <a:r>
              <a:rPr lang="en-US" dirty="0" smtClean="0"/>
              <a:t>Posteriorly- </a:t>
            </a:r>
            <a:r>
              <a:rPr lang="en-US" dirty="0"/>
              <a:t>T7 lamina on the </a:t>
            </a:r>
            <a:r>
              <a:rPr lang="en-US" dirty="0" smtClean="0"/>
              <a:t>left</a:t>
            </a:r>
          </a:p>
          <a:p>
            <a:pPr lvl="1"/>
            <a:r>
              <a:rPr lang="en-US" dirty="0"/>
              <a:t>Associated sympathetic ganglion:</a:t>
            </a:r>
          </a:p>
          <a:p>
            <a:pPr lvl="2"/>
            <a:r>
              <a:rPr lang="en-US" dirty="0"/>
              <a:t>Celiac ganglion tender point- look for TART on </a:t>
            </a:r>
            <a:r>
              <a:rPr lang="en-US" dirty="0" err="1"/>
              <a:t>linea</a:t>
            </a:r>
            <a:r>
              <a:rPr lang="en-US" dirty="0"/>
              <a:t> alba a couple of centimeters below xiphoid process</a:t>
            </a:r>
          </a:p>
        </p:txBody>
      </p:sp>
    </p:spTree>
    <p:extLst>
      <p:ext uri="{BB962C8B-B14F-4D97-AF65-F5344CB8AC3E}">
        <p14:creationId xmlns:p14="http://schemas.microsoft.com/office/powerpoint/2010/main" val="188447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Intestines</a:t>
            </a:r>
            <a:endParaRPr lang="en-US" dirty="0"/>
          </a:p>
        </p:txBody>
      </p:sp>
      <p:sp>
        <p:nvSpPr>
          <p:cNvPr id="3" name="Content Placeholder 2"/>
          <p:cNvSpPr>
            <a:spLocks noGrp="1"/>
          </p:cNvSpPr>
          <p:nvPr>
            <p:ph idx="1"/>
          </p:nvPr>
        </p:nvSpPr>
        <p:spPr/>
        <p:txBody>
          <a:bodyPr>
            <a:normAutofit fontScale="55000" lnSpcReduction="20000"/>
          </a:bodyPr>
          <a:lstStyle/>
          <a:p>
            <a:r>
              <a:rPr lang="en-US" dirty="0"/>
              <a:t>Viscerosomatics</a:t>
            </a:r>
          </a:p>
          <a:p>
            <a:pPr lvl="1"/>
            <a:r>
              <a:rPr lang="en-US" dirty="0"/>
              <a:t>Paravertebral Tissue/Texture changes</a:t>
            </a:r>
            <a:r>
              <a:rPr lang="en-US" dirty="0" smtClean="0"/>
              <a:t>:</a:t>
            </a:r>
          </a:p>
          <a:p>
            <a:pPr lvl="2"/>
            <a:r>
              <a:rPr lang="en-US" dirty="0" smtClean="0"/>
              <a:t>T9-T11</a:t>
            </a:r>
          </a:p>
          <a:p>
            <a:pPr lvl="1"/>
            <a:r>
              <a:rPr lang="en-US" dirty="0">
                <a:ea typeface="ＭＳ Ｐゴシック" charset="0"/>
                <a:cs typeface="Palatino" charset="0"/>
              </a:rPr>
              <a:t>Parasympathetics: Via </a:t>
            </a:r>
            <a:r>
              <a:rPr lang="en-US" dirty="0" err="1">
                <a:ea typeface="ＭＳ Ｐゴシック" charset="0"/>
                <a:cs typeface="Palatino" charset="0"/>
              </a:rPr>
              <a:t>Vagus</a:t>
            </a:r>
            <a:r>
              <a:rPr lang="en-US" dirty="0">
                <a:ea typeface="ＭＳ Ｐゴシック" charset="0"/>
                <a:cs typeface="Palatino" charset="0"/>
              </a:rPr>
              <a:t> nerve (CN X) can cause TART from OA-C2</a:t>
            </a:r>
            <a:endParaRPr lang="en-US" dirty="0"/>
          </a:p>
          <a:p>
            <a:pPr lvl="1"/>
            <a:r>
              <a:rPr lang="en-US" dirty="0" smtClean="0"/>
              <a:t>Chapman points:</a:t>
            </a:r>
          </a:p>
          <a:p>
            <a:pPr lvl="2"/>
            <a:r>
              <a:rPr lang="en-US" dirty="0"/>
              <a:t>Anteriorly-</a:t>
            </a:r>
          </a:p>
          <a:p>
            <a:pPr lvl="3"/>
            <a:r>
              <a:rPr lang="en-US" dirty="0" smtClean="0"/>
              <a:t>8</a:t>
            </a:r>
            <a:r>
              <a:rPr lang="en-US" baseline="30000" dirty="0" smtClean="0"/>
              <a:t>th</a:t>
            </a:r>
            <a:r>
              <a:rPr lang="en-US" dirty="0" smtClean="0"/>
              <a:t>, 9</a:t>
            </a:r>
            <a:r>
              <a:rPr lang="en-US" baseline="30000" dirty="0" smtClean="0"/>
              <a:t>th</a:t>
            </a:r>
            <a:r>
              <a:rPr lang="en-US" dirty="0" smtClean="0"/>
              <a:t> </a:t>
            </a:r>
            <a:r>
              <a:rPr lang="en-US" dirty="0"/>
              <a:t>&amp; </a:t>
            </a:r>
            <a:r>
              <a:rPr lang="en-US" dirty="0" smtClean="0"/>
              <a:t>10</a:t>
            </a:r>
            <a:r>
              <a:rPr lang="en-US" baseline="30000" dirty="0" smtClean="0"/>
              <a:t>th</a:t>
            </a:r>
            <a:r>
              <a:rPr lang="en-US" dirty="0" smtClean="0"/>
              <a:t> </a:t>
            </a:r>
            <a:r>
              <a:rPr lang="en-US" dirty="0"/>
              <a:t>intercostal spaces </a:t>
            </a:r>
            <a:r>
              <a:rPr lang="en-US" dirty="0" smtClean="0"/>
              <a:t>bilaterally</a:t>
            </a:r>
            <a:endParaRPr lang="en-US" dirty="0"/>
          </a:p>
          <a:p>
            <a:pPr lvl="2"/>
            <a:r>
              <a:rPr lang="en-US" dirty="0"/>
              <a:t>Posteriorly-</a:t>
            </a:r>
          </a:p>
          <a:p>
            <a:pPr lvl="3"/>
            <a:r>
              <a:rPr lang="en-US" dirty="0" smtClean="0"/>
              <a:t>T8, T9 </a:t>
            </a:r>
            <a:r>
              <a:rPr lang="en-US" dirty="0"/>
              <a:t>&amp; </a:t>
            </a:r>
            <a:r>
              <a:rPr lang="en-US" dirty="0" smtClean="0"/>
              <a:t>T10 </a:t>
            </a:r>
            <a:r>
              <a:rPr lang="en-US" dirty="0"/>
              <a:t>lamina </a:t>
            </a:r>
            <a:r>
              <a:rPr lang="en-US" dirty="0" smtClean="0"/>
              <a:t>bilaterally</a:t>
            </a:r>
            <a:endParaRPr lang="en-US" dirty="0"/>
          </a:p>
          <a:p>
            <a:pPr lvl="1"/>
            <a:r>
              <a:rPr lang="en-US" dirty="0" smtClean="0"/>
              <a:t>Associated </a:t>
            </a:r>
            <a:r>
              <a:rPr lang="en-US" dirty="0"/>
              <a:t>sympathetic </a:t>
            </a:r>
            <a:r>
              <a:rPr lang="en-US" dirty="0" smtClean="0"/>
              <a:t>ganglia:</a:t>
            </a:r>
            <a:endParaRPr lang="en-US" dirty="0"/>
          </a:p>
          <a:p>
            <a:pPr lvl="2"/>
            <a:r>
              <a:rPr lang="en-US" dirty="0" smtClean="0"/>
              <a:t>Foregut portion:</a:t>
            </a:r>
          </a:p>
          <a:p>
            <a:pPr lvl="3"/>
            <a:r>
              <a:rPr lang="en-US" dirty="0" smtClean="0"/>
              <a:t>Celiac </a:t>
            </a:r>
            <a:r>
              <a:rPr lang="en-US" dirty="0"/>
              <a:t>ganglion tender point- look for TART on </a:t>
            </a:r>
            <a:r>
              <a:rPr lang="en-US" dirty="0" err="1"/>
              <a:t>linea</a:t>
            </a:r>
            <a:r>
              <a:rPr lang="en-US" dirty="0"/>
              <a:t> alba a couple of centimeters below xiphoid </a:t>
            </a:r>
            <a:r>
              <a:rPr lang="en-US" dirty="0" smtClean="0"/>
              <a:t>process</a:t>
            </a:r>
          </a:p>
          <a:p>
            <a:pPr lvl="2"/>
            <a:r>
              <a:rPr lang="en-US" dirty="0" smtClean="0"/>
              <a:t>Midgut portion:</a:t>
            </a:r>
          </a:p>
          <a:p>
            <a:pPr lvl="3"/>
            <a:r>
              <a:rPr lang="en-US" dirty="0" smtClean="0"/>
              <a:t>Superior Mesenteric </a:t>
            </a:r>
            <a:r>
              <a:rPr lang="en-US" dirty="0"/>
              <a:t>Ganglion tender point- </a:t>
            </a:r>
            <a:r>
              <a:rPr lang="en-US" dirty="0" smtClean="0"/>
              <a:t>look for TART on </a:t>
            </a:r>
            <a:r>
              <a:rPr lang="en-US" dirty="0" err="1" smtClean="0"/>
              <a:t>linea</a:t>
            </a:r>
            <a:r>
              <a:rPr lang="en-US" dirty="0" smtClean="0"/>
              <a:t> alba midway between xiphoid &amp; umbilicus</a:t>
            </a:r>
          </a:p>
          <a:p>
            <a:pPr lvl="2"/>
            <a:endParaRPr lang="en-US" dirty="0"/>
          </a:p>
        </p:txBody>
      </p:sp>
    </p:spTree>
    <p:extLst>
      <p:ext uri="{BB962C8B-B14F-4D97-AF65-F5344CB8AC3E}">
        <p14:creationId xmlns:p14="http://schemas.microsoft.com/office/powerpoint/2010/main" val="292748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9550"/>
            <a:ext cx="8229600" cy="857250"/>
          </a:xfrm>
        </p:spPr>
        <p:txBody>
          <a:bodyPr>
            <a:normAutofit fontScale="90000"/>
          </a:bodyPr>
          <a:lstStyle/>
          <a:p>
            <a:r>
              <a:rPr lang="en-US" b="1" dirty="0" smtClean="0"/>
              <a:t>Indication for Osteopathic Manipulative Treatment (OMT)</a:t>
            </a:r>
            <a:endParaRPr lang="en-US" b="1" dirty="0"/>
          </a:p>
        </p:txBody>
      </p:sp>
      <p:sp>
        <p:nvSpPr>
          <p:cNvPr id="3" name="Content Placeholder 2"/>
          <p:cNvSpPr>
            <a:spLocks noGrp="1"/>
          </p:cNvSpPr>
          <p:nvPr>
            <p:ph idx="1"/>
          </p:nvPr>
        </p:nvSpPr>
        <p:spPr>
          <a:xfrm>
            <a:off x="381000" y="1428750"/>
            <a:ext cx="8229600" cy="3394472"/>
          </a:xfrm>
        </p:spPr>
        <p:txBody>
          <a:bodyPr>
            <a:normAutofit fontScale="85000" lnSpcReduction="10000"/>
          </a:bodyPr>
          <a:lstStyle/>
          <a:p>
            <a:r>
              <a:rPr lang="en-US" dirty="0" smtClean="0"/>
              <a:t>Only one= </a:t>
            </a:r>
            <a:r>
              <a:rPr lang="en-US" b="1" u="sng" dirty="0" smtClean="0"/>
              <a:t>Somatic Dysfunction</a:t>
            </a:r>
          </a:p>
          <a:p>
            <a:r>
              <a:rPr lang="en-US" b="1" dirty="0" smtClean="0"/>
              <a:t>Somatic dysfunction: “Impaired </a:t>
            </a:r>
            <a:r>
              <a:rPr lang="en-US" b="1" dirty="0"/>
              <a:t>or altered </a:t>
            </a:r>
            <a:r>
              <a:rPr lang="en-US" b="1" i="1" dirty="0"/>
              <a:t>function</a:t>
            </a:r>
            <a:r>
              <a:rPr lang="en-US" b="1" dirty="0"/>
              <a:t> of related components of the somatic (body framework) system: skeletal, arthrodial, and myofascial structures, and their related vascular, lymphatic, and neural elements.” </a:t>
            </a:r>
          </a:p>
          <a:p>
            <a:r>
              <a:rPr lang="en-US" dirty="0" smtClean="0"/>
              <a:t>Somatic Dysfunction can manifest itself in different ways.  Usually described in terms of TART.</a:t>
            </a:r>
            <a:endParaRPr lang="en-US" dirty="0"/>
          </a:p>
        </p:txBody>
      </p:sp>
    </p:spTree>
    <p:extLst>
      <p:ext uri="{BB962C8B-B14F-4D97-AF65-F5344CB8AC3E}">
        <p14:creationId xmlns:p14="http://schemas.microsoft.com/office/powerpoint/2010/main" val="177180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Viscerosomatics</a:t>
            </a:r>
          </a:p>
          <a:p>
            <a:pPr lvl="1"/>
            <a:r>
              <a:rPr lang="en-US" dirty="0"/>
              <a:t>Paravertebral Tissue/Texture changes: </a:t>
            </a:r>
            <a:endParaRPr lang="en-US" dirty="0" smtClean="0"/>
          </a:p>
          <a:p>
            <a:pPr lvl="2"/>
            <a:r>
              <a:rPr lang="en-US" dirty="0" smtClean="0"/>
              <a:t>T11</a:t>
            </a:r>
          </a:p>
          <a:p>
            <a:pPr lvl="1"/>
            <a:r>
              <a:rPr lang="en-US" dirty="0">
                <a:ea typeface="ＭＳ Ｐゴシック" charset="0"/>
                <a:cs typeface="Palatino" charset="0"/>
              </a:rPr>
              <a:t>Parasympathetics: Via </a:t>
            </a:r>
            <a:r>
              <a:rPr lang="en-US" dirty="0" err="1">
                <a:ea typeface="ＭＳ Ｐゴシック" charset="0"/>
                <a:cs typeface="Palatino" charset="0"/>
              </a:rPr>
              <a:t>Vagus</a:t>
            </a:r>
            <a:r>
              <a:rPr lang="en-US" dirty="0">
                <a:ea typeface="ＭＳ Ｐゴシック" charset="0"/>
                <a:cs typeface="Palatino" charset="0"/>
              </a:rPr>
              <a:t> nerve (CN X) can cause TART from OA-C2</a:t>
            </a:r>
            <a:endParaRPr lang="en-US" dirty="0"/>
          </a:p>
          <a:p>
            <a:pPr lvl="1"/>
            <a:r>
              <a:rPr lang="en-US" dirty="0" smtClean="0"/>
              <a:t>Chapman points:</a:t>
            </a:r>
          </a:p>
          <a:p>
            <a:pPr lvl="2"/>
            <a:r>
              <a:rPr lang="en-US" dirty="0"/>
              <a:t>Anteriorly-</a:t>
            </a:r>
          </a:p>
          <a:p>
            <a:pPr lvl="3"/>
            <a:r>
              <a:rPr lang="en-US" dirty="0" smtClean="0"/>
              <a:t>Tip of 12</a:t>
            </a:r>
            <a:r>
              <a:rPr lang="en-US" baseline="30000" dirty="0" smtClean="0"/>
              <a:t>th</a:t>
            </a:r>
            <a:r>
              <a:rPr lang="en-US" dirty="0" smtClean="0"/>
              <a:t> rib on </a:t>
            </a:r>
            <a:r>
              <a:rPr lang="en-US" dirty="0"/>
              <a:t>the right</a:t>
            </a:r>
          </a:p>
          <a:p>
            <a:pPr lvl="2"/>
            <a:r>
              <a:rPr lang="en-US" dirty="0"/>
              <a:t>Posteriorly-</a:t>
            </a:r>
          </a:p>
          <a:p>
            <a:pPr lvl="3"/>
            <a:r>
              <a:rPr lang="en-US" dirty="0" smtClean="0"/>
              <a:t>T11 </a:t>
            </a:r>
            <a:r>
              <a:rPr lang="en-US" dirty="0"/>
              <a:t>lamina on the right</a:t>
            </a:r>
          </a:p>
          <a:p>
            <a:pPr lvl="1"/>
            <a:r>
              <a:rPr lang="en-US" dirty="0" smtClean="0"/>
              <a:t>Associated </a:t>
            </a:r>
            <a:r>
              <a:rPr lang="en-US" dirty="0"/>
              <a:t>sympathetic ganglion:</a:t>
            </a:r>
          </a:p>
          <a:p>
            <a:pPr lvl="2"/>
            <a:r>
              <a:rPr lang="en-US" dirty="0"/>
              <a:t>Midgut </a:t>
            </a:r>
            <a:r>
              <a:rPr lang="en-US" dirty="0" smtClean="0"/>
              <a:t>portion</a:t>
            </a:r>
            <a:r>
              <a:rPr lang="en-US" dirty="0"/>
              <a:t>:</a:t>
            </a:r>
          </a:p>
          <a:p>
            <a:pPr lvl="3"/>
            <a:r>
              <a:rPr lang="en-US" dirty="0"/>
              <a:t>Superior Mesenteric Ganglion tender point- look for TART on </a:t>
            </a:r>
            <a:r>
              <a:rPr lang="en-US" dirty="0" err="1"/>
              <a:t>linea</a:t>
            </a:r>
            <a:r>
              <a:rPr lang="en-US" dirty="0"/>
              <a:t> alba midway between xiphoid &amp; umbilicus</a:t>
            </a:r>
          </a:p>
        </p:txBody>
      </p:sp>
    </p:spTree>
    <p:extLst>
      <p:ext uri="{BB962C8B-B14F-4D97-AF65-F5344CB8AC3E}">
        <p14:creationId xmlns:p14="http://schemas.microsoft.com/office/powerpoint/2010/main" val="117185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Viscerosomatics</a:t>
            </a:r>
          </a:p>
          <a:p>
            <a:pPr lvl="1"/>
            <a:r>
              <a:rPr lang="en-US" dirty="0"/>
              <a:t>Paravertebral Tissue/Texture changes: </a:t>
            </a:r>
            <a:endParaRPr lang="en-US" dirty="0" smtClean="0"/>
          </a:p>
          <a:p>
            <a:pPr lvl="2"/>
            <a:r>
              <a:rPr lang="en-US" dirty="0" smtClean="0"/>
              <a:t>T10-L2</a:t>
            </a:r>
          </a:p>
          <a:p>
            <a:pPr lvl="1"/>
            <a:r>
              <a:rPr lang="en-US" dirty="0">
                <a:ea typeface="ＭＳ Ｐゴシック" charset="0"/>
                <a:cs typeface="Palatino" charset="0"/>
              </a:rPr>
              <a:t>Parasympathetics: </a:t>
            </a:r>
            <a:endParaRPr lang="en-US" dirty="0" smtClean="0">
              <a:ea typeface="ＭＳ Ｐゴシック" charset="0"/>
              <a:cs typeface="Palatino" charset="0"/>
            </a:endParaRPr>
          </a:p>
          <a:p>
            <a:pPr lvl="2"/>
            <a:r>
              <a:rPr lang="en-US" dirty="0" err="1" smtClean="0">
                <a:ea typeface="ＭＳ Ｐゴシック" charset="0"/>
                <a:cs typeface="Palatino" charset="0"/>
              </a:rPr>
              <a:t>Midgut</a:t>
            </a:r>
            <a:r>
              <a:rPr lang="en-US" dirty="0" smtClean="0">
                <a:ea typeface="ＭＳ Ｐゴシック" charset="0"/>
                <a:cs typeface="Palatino" charset="0"/>
              </a:rPr>
              <a:t> portion- Via </a:t>
            </a:r>
            <a:r>
              <a:rPr lang="en-US" dirty="0" err="1">
                <a:ea typeface="ＭＳ Ｐゴシック" charset="0"/>
                <a:cs typeface="Palatino" charset="0"/>
              </a:rPr>
              <a:t>Vagus</a:t>
            </a:r>
            <a:r>
              <a:rPr lang="en-US" dirty="0">
                <a:ea typeface="ＭＳ Ｐゴシック" charset="0"/>
                <a:cs typeface="Palatino" charset="0"/>
              </a:rPr>
              <a:t> nerve (CN X) can cause TART from </a:t>
            </a:r>
            <a:r>
              <a:rPr lang="en-US" dirty="0" smtClean="0">
                <a:ea typeface="ＭＳ Ｐゴシック" charset="0"/>
                <a:cs typeface="Palatino" charset="0"/>
              </a:rPr>
              <a:t>OA-C2</a:t>
            </a:r>
          </a:p>
          <a:p>
            <a:pPr lvl="2"/>
            <a:r>
              <a:rPr lang="en-US" dirty="0" smtClean="0">
                <a:ea typeface="ＭＳ Ｐゴシック" charset="0"/>
              </a:rPr>
              <a:t>Hindgut portion- </a:t>
            </a:r>
            <a:r>
              <a:rPr lang="en-US" dirty="0">
                <a:ea typeface="ＭＳ Ｐゴシック" charset="0"/>
              </a:rPr>
              <a:t>Via </a:t>
            </a:r>
            <a:r>
              <a:rPr lang="en-US" dirty="0" smtClean="0">
                <a:ea typeface="ＭＳ Ｐゴシック" charset="0"/>
              </a:rPr>
              <a:t>Pudendal nerves (S2-S4) </a:t>
            </a:r>
            <a:r>
              <a:rPr lang="en-US" dirty="0">
                <a:ea typeface="ＭＳ Ｐゴシック" charset="0"/>
              </a:rPr>
              <a:t>can cause TART at </a:t>
            </a:r>
            <a:r>
              <a:rPr lang="en-US" dirty="0" smtClean="0">
                <a:ea typeface="ＭＳ Ｐゴシック" charset="0"/>
              </a:rPr>
              <a:t>S2-S4</a:t>
            </a:r>
            <a:endParaRPr lang="en-US" dirty="0"/>
          </a:p>
          <a:p>
            <a:pPr lvl="1"/>
            <a:r>
              <a:rPr lang="en-US" dirty="0" smtClean="0"/>
              <a:t>Chapman points:</a:t>
            </a:r>
          </a:p>
          <a:p>
            <a:pPr lvl="2"/>
            <a:r>
              <a:rPr lang="en-US" dirty="0" smtClean="0"/>
              <a:t>Anteriorly- </a:t>
            </a:r>
          </a:p>
          <a:p>
            <a:pPr lvl="3"/>
            <a:r>
              <a:rPr lang="en-US" dirty="0" smtClean="0"/>
              <a:t>A line just anterior to Iliotibial band (ITB) bilaterally</a:t>
            </a:r>
          </a:p>
          <a:p>
            <a:pPr lvl="4"/>
            <a:r>
              <a:rPr lang="en-US" dirty="0"/>
              <a:t>R</a:t>
            </a:r>
            <a:r>
              <a:rPr lang="en-US" dirty="0" smtClean="0"/>
              <a:t>ight proximal femur= cecum</a:t>
            </a:r>
          </a:p>
          <a:p>
            <a:pPr lvl="4"/>
            <a:r>
              <a:rPr lang="en-US" dirty="0" smtClean="0"/>
              <a:t>Knees= transverse colon</a:t>
            </a:r>
          </a:p>
          <a:p>
            <a:pPr lvl="4"/>
            <a:r>
              <a:rPr lang="en-US" dirty="0"/>
              <a:t>L</a:t>
            </a:r>
            <a:r>
              <a:rPr lang="en-US" dirty="0" smtClean="0"/>
              <a:t>eft proximal femur= distal descending colon</a:t>
            </a:r>
          </a:p>
          <a:p>
            <a:pPr lvl="2"/>
            <a:r>
              <a:rPr lang="en-US" dirty="0" smtClean="0"/>
              <a:t>Posteriorly- </a:t>
            </a:r>
          </a:p>
          <a:p>
            <a:pPr lvl="3"/>
            <a:r>
              <a:rPr lang="en-US" dirty="0" smtClean="0"/>
              <a:t>Bilaterally, triangle patch from the tips of L2-L4 transverse processes out laterally to Iliac crest</a:t>
            </a:r>
          </a:p>
          <a:p>
            <a:pPr lvl="1"/>
            <a:r>
              <a:rPr lang="en-US" dirty="0"/>
              <a:t>Associated sympathetic ganglion:</a:t>
            </a:r>
          </a:p>
          <a:p>
            <a:pPr lvl="2"/>
            <a:r>
              <a:rPr lang="en-US" dirty="0"/>
              <a:t>Midgut portion:</a:t>
            </a:r>
          </a:p>
          <a:p>
            <a:pPr lvl="3"/>
            <a:r>
              <a:rPr lang="en-US" dirty="0"/>
              <a:t>Superior Mesenteric Ganglion tender point- look for TART on </a:t>
            </a:r>
            <a:r>
              <a:rPr lang="en-US" dirty="0" err="1"/>
              <a:t>linea</a:t>
            </a:r>
            <a:r>
              <a:rPr lang="en-US" dirty="0"/>
              <a:t> alba midway between xiphoid &amp; umbilicus</a:t>
            </a:r>
          </a:p>
          <a:p>
            <a:pPr lvl="2"/>
            <a:r>
              <a:rPr lang="en-US" dirty="0" smtClean="0"/>
              <a:t>Hindgut portion:</a:t>
            </a:r>
          </a:p>
          <a:p>
            <a:pPr lvl="3"/>
            <a:r>
              <a:rPr lang="en-US" dirty="0" smtClean="0"/>
              <a:t>Inferior mesenteric </a:t>
            </a:r>
            <a:r>
              <a:rPr lang="en-US" dirty="0"/>
              <a:t>ganglion tender point- look for TART on </a:t>
            </a:r>
            <a:r>
              <a:rPr lang="en-US" dirty="0" err="1"/>
              <a:t>linea</a:t>
            </a:r>
            <a:r>
              <a:rPr lang="en-US" dirty="0"/>
              <a:t> </a:t>
            </a:r>
            <a:r>
              <a:rPr lang="en-US" dirty="0" smtClean="0"/>
              <a:t>alba a few centimeters superior to the umbilicus</a:t>
            </a:r>
            <a:endParaRPr lang="en-US" dirty="0"/>
          </a:p>
        </p:txBody>
      </p:sp>
    </p:spTree>
    <p:extLst>
      <p:ext uri="{BB962C8B-B14F-4D97-AF65-F5344CB8AC3E}">
        <p14:creationId xmlns:p14="http://schemas.microsoft.com/office/powerpoint/2010/main" val="258067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Rectum</a:t>
            </a:r>
            <a:endParaRPr lang="en-US" dirty="0"/>
          </a:p>
        </p:txBody>
      </p:sp>
      <p:sp>
        <p:nvSpPr>
          <p:cNvPr id="3" name="Content Placeholder 2"/>
          <p:cNvSpPr>
            <a:spLocks noGrp="1"/>
          </p:cNvSpPr>
          <p:nvPr>
            <p:ph idx="1"/>
          </p:nvPr>
        </p:nvSpPr>
        <p:spPr/>
        <p:txBody>
          <a:bodyPr>
            <a:normAutofit fontScale="62500" lnSpcReduction="20000"/>
          </a:bodyPr>
          <a:lstStyle/>
          <a:p>
            <a:r>
              <a:rPr lang="en-US" dirty="0"/>
              <a:t>Viscerosomatics</a:t>
            </a:r>
          </a:p>
          <a:p>
            <a:pPr lvl="1"/>
            <a:r>
              <a:rPr lang="en-US" dirty="0"/>
              <a:t>Paravertebral Tissue/Texture changes: </a:t>
            </a:r>
            <a:endParaRPr lang="en-US" dirty="0" smtClean="0"/>
          </a:p>
          <a:p>
            <a:pPr lvl="2"/>
            <a:r>
              <a:rPr lang="en-US" dirty="0" smtClean="0"/>
              <a:t>L2</a:t>
            </a:r>
          </a:p>
          <a:p>
            <a:pPr lvl="1"/>
            <a:r>
              <a:rPr lang="en-US" dirty="0" smtClean="0">
                <a:ea typeface="ＭＳ Ｐゴシック" charset="0"/>
              </a:rPr>
              <a:t>Parasympathetics: </a:t>
            </a:r>
            <a:r>
              <a:rPr lang="en-US" dirty="0">
                <a:ea typeface="ＭＳ Ｐゴシック" charset="0"/>
              </a:rPr>
              <a:t>Via S2-S4 can cause TART at S2-S4</a:t>
            </a:r>
            <a:endParaRPr lang="en-US" dirty="0"/>
          </a:p>
          <a:p>
            <a:pPr lvl="1"/>
            <a:r>
              <a:rPr lang="en-US" dirty="0" smtClean="0"/>
              <a:t>Chapman points:</a:t>
            </a:r>
          </a:p>
          <a:p>
            <a:pPr lvl="2"/>
            <a:r>
              <a:rPr lang="en-US" dirty="0" smtClean="0"/>
              <a:t>Anteriorly-</a:t>
            </a:r>
          </a:p>
          <a:p>
            <a:pPr lvl="3"/>
            <a:r>
              <a:rPr lang="en-US" dirty="0" smtClean="0"/>
              <a:t>Inferior lesser trochanter bilaterally</a:t>
            </a:r>
          </a:p>
          <a:p>
            <a:pPr lvl="2"/>
            <a:r>
              <a:rPr lang="en-US" dirty="0" smtClean="0"/>
              <a:t>Posteriorly- </a:t>
            </a:r>
          </a:p>
          <a:p>
            <a:pPr lvl="3"/>
            <a:r>
              <a:rPr lang="en-US" dirty="0" smtClean="0"/>
              <a:t>Lateral sacral crest at the level of S2/S3 bilaterally</a:t>
            </a:r>
          </a:p>
          <a:p>
            <a:pPr lvl="1"/>
            <a:r>
              <a:rPr lang="en-US" dirty="0"/>
              <a:t>Associated sympathetic ganglion:</a:t>
            </a:r>
          </a:p>
          <a:p>
            <a:pPr lvl="2"/>
            <a:r>
              <a:rPr lang="en-US" dirty="0" smtClean="0"/>
              <a:t>Hindgut </a:t>
            </a:r>
            <a:r>
              <a:rPr lang="en-US" dirty="0"/>
              <a:t>portion:</a:t>
            </a:r>
          </a:p>
          <a:p>
            <a:pPr lvl="3"/>
            <a:r>
              <a:rPr lang="en-US" dirty="0"/>
              <a:t>Inferior mesenteric ganglion tender point- look for TART on </a:t>
            </a:r>
            <a:r>
              <a:rPr lang="en-US" dirty="0" err="1"/>
              <a:t>linea</a:t>
            </a:r>
            <a:r>
              <a:rPr lang="en-US" dirty="0"/>
              <a:t> alba a few centimeters superior to the umbilicus</a:t>
            </a:r>
          </a:p>
        </p:txBody>
      </p:sp>
    </p:spTree>
    <p:extLst>
      <p:ext uri="{BB962C8B-B14F-4D97-AF65-F5344CB8AC3E}">
        <p14:creationId xmlns:p14="http://schemas.microsoft.com/office/powerpoint/2010/main" val="3275003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550"/>
            <a:ext cx="8229600" cy="857250"/>
          </a:xfrm>
        </p:spPr>
        <p:txBody>
          <a:bodyPr>
            <a:normAutofit/>
          </a:bodyPr>
          <a:lstStyle/>
          <a:p>
            <a:r>
              <a:rPr lang="en-US" sz="2400" b="1" dirty="0" smtClean="0"/>
              <a:t>Upper GI </a:t>
            </a:r>
            <a:r>
              <a:rPr lang="en-US" sz="2400" b="1" dirty="0" err="1" smtClean="0"/>
              <a:t>Viscerosomatic</a:t>
            </a:r>
            <a:r>
              <a:rPr lang="en-US" sz="2400" b="1" dirty="0" smtClean="0"/>
              <a:t> Paravertebral TART Levels</a:t>
            </a:r>
            <a:endParaRPr lang="en-US" sz="2400" b="1" dirty="0"/>
          </a:p>
        </p:txBody>
      </p:sp>
      <p:sp>
        <p:nvSpPr>
          <p:cNvPr id="3" name="Content Placeholder 2"/>
          <p:cNvSpPr>
            <a:spLocks noGrp="1"/>
          </p:cNvSpPr>
          <p:nvPr>
            <p:ph idx="1"/>
          </p:nvPr>
        </p:nvSpPr>
        <p:spPr>
          <a:xfrm>
            <a:off x="457200" y="1504950"/>
            <a:ext cx="8229600" cy="3394472"/>
          </a:xfrm>
        </p:spPr>
        <p:txBody>
          <a:bodyPr>
            <a:normAutofit fontScale="55000" lnSpcReduction="20000"/>
          </a:bodyPr>
          <a:lstStyle/>
          <a:p>
            <a:r>
              <a:rPr lang="en-US" sz="4000" dirty="0">
                <a:ea typeface="ＭＳ Ｐゴシック" charset="0"/>
                <a:cs typeface="Palatino" charset="0"/>
              </a:rPr>
              <a:t>S</a:t>
            </a:r>
            <a:r>
              <a:rPr lang="en-US" sz="4000" dirty="0" smtClean="0">
                <a:ea typeface="ＭＳ Ｐゴシック" charset="0"/>
                <a:cs typeface="Palatino" charset="0"/>
              </a:rPr>
              <a:t>ympathetic-mediated</a:t>
            </a:r>
            <a:endParaRPr lang="en-US" sz="4000" dirty="0">
              <a:ea typeface="ＭＳ Ｐゴシック" charset="0"/>
              <a:cs typeface="Palatino" charset="0"/>
            </a:endParaRPr>
          </a:p>
          <a:p>
            <a:pPr lvl="1"/>
            <a:r>
              <a:rPr lang="en-US" dirty="0" smtClean="0"/>
              <a:t>Esophagus</a:t>
            </a:r>
            <a:endParaRPr lang="en-US" dirty="0"/>
          </a:p>
          <a:p>
            <a:pPr lvl="2"/>
            <a:r>
              <a:rPr lang="en-US" dirty="0" smtClean="0"/>
              <a:t>T2-T6</a:t>
            </a:r>
            <a:endParaRPr lang="en-US" dirty="0"/>
          </a:p>
          <a:p>
            <a:pPr lvl="1"/>
            <a:r>
              <a:rPr lang="en-US" dirty="0" smtClean="0"/>
              <a:t>Stomach</a:t>
            </a:r>
            <a:endParaRPr lang="en-US" dirty="0"/>
          </a:p>
          <a:p>
            <a:pPr lvl="2"/>
            <a:r>
              <a:rPr lang="en-US" dirty="0"/>
              <a:t>T5-T9</a:t>
            </a:r>
          </a:p>
          <a:p>
            <a:pPr lvl="1"/>
            <a:r>
              <a:rPr lang="en-US" dirty="0" smtClean="0"/>
              <a:t>Liver/Gallbladder </a:t>
            </a:r>
          </a:p>
          <a:p>
            <a:pPr lvl="2"/>
            <a:r>
              <a:rPr lang="en-US" dirty="0" smtClean="0"/>
              <a:t>T6-T9</a:t>
            </a:r>
          </a:p>
          <a:p>
            <a:pPr lvl="1"/>
            <a:r>
              <a:rPr lang="en-US" dirty="0" smtClean="0"/>
              <a:t>Pancreas</a:t>
            </a:r>
            <a:endParaRPr lang="en-US" dirty="0"/>
          </a:p>
          <a:p>
            <a:pPr lvl="2"/>
            <a:r>
              <a:rPr lang="en-US" dirty="0" smtClean="0"/>
              <a:t>T5-T11</a:t>
            </a:r>
          </a:p>
          <a:p>
            <a:pPr lvl="1"/>
            <a:r>
              <a:rPr lang="en-US" dirty="0" smtClean="0"/>
              <a:t>Spleen </a:t>
            </a:r>
            <a:endParaRPr lang="en-US" dirty="0"/>
          </a:p>
          <a:p>
            <a:pPr lvl="2"/>
            <a:r>
              <a:rPr lang="en-US" dirty="0"/>
              <a:t>T5-T9</a:t>
            </a:r>
          </a:p>
          <a:p>
            <a:r>
              <a:rPr lang="en-US" sz="4500" dirty="0" smtClean="0">
                <a:ea typeface="ＭＳ Ｐゴシック" charset="0"/>
                <a:cs typeface="Palatino" charset="0"/>
              </a:rPr>
              <a:t>Parasympathetics via Vagus nerve can cause TART at OA-C2</a:t>
            </a:r>
            <a:endParaRPr lang="en-US" sz="4500" dirty="0"/>
          </a:p>
          <a:p>
            <a:pPr lvl="1"/>
            <a:endParaRPr lang="en-US" dirty="0"/>
          </a:p>
          <a:p>
            <a:endParaRPr lang="en-US" dirty="0"/>
          </a:p>
        </p:txBody>
      </p:sp>
    </p:spTree>
    <p:extLst>
      <p:ext uri="{BB962C8B-B14F-4D97-AF65-F5344CB8AC3E}">
        <p14:creationId xmlns:p14="http://schemas.microsoft.com/office/powerpoint/2010/main" val="1320825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6151"/>
            <a:ext cx="3812976" cy="307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61" name="Rectangle 1"/>
          <p:cNvSpPr>
            <a:spLocks noGrp="1" noChangeArrowheads="1"/>
          </p:cNvSpPr>
          <p:nvPr>
            <p:ph type="title"/>
          </p:nvPr>
        </p:nvSpPr>
        <p:spPr>
          <a:ln/>
        </p:spPr>
        <p:txBody>
          <a:bodyPr/>
          <a:lstStyle/>
          <a:p>
            <a:r>
              <a:rPr lang="en-US" sz="3700" dirty="0" smtClean="0"/>
              <a:t>Upper </a:t>
            </a:r>
            <a:r>
              <a:rPr lang="en-US" sz="3700" smtClean="0"/>
              <a:t>Gastrointestinal Chapman</a:t>
            </a:r>
            <a:r>
              <a:rPr lang="en-US" sz="3700" smtClean="0">
                <a:latin typeface="Arial"/>
              </a:rPr>
              <a:t>’</a:t>
            </a:r>
            <a:r>
              <a:rPr lang="en-US" sz="3700" smtClean="0"/>
              <a:t>s </a:t>
            </a:r>
            <a:r>
              <a:rPr lang="en-US" sz="3700" dirty="0"/>
              <a:t>Points</a:t>
            </a:r>
          </a:p>
        </p:txBody>
      </p:sp>
      <p:sp>
        <p:nvSpPr>
          <p:cNvPr id="40962" name="Rectangle 2"/>
          <p:cNvSpPr>
            <a:spLocks noGrp="1" noChangeArrowheads="1"/>
          </p:cNvSpPr>
          <p:nvPr>
            <p:ph type="body" idx="1"/>
          </p:nvPr>
        </p:nvSpPr>
        <p:spPr>
          <a:xfrm>
            <a:off x="4582442" y="1403866"/>
            <a:ext cx="5027414" cy="3690194"/>
          </a:xfrm>
          <a:ln/>
        </p:spPr>
        <p:txBody>
          <a:bodyPr anchor="t">
            <a:normAutofit fontScale="70000" lnSpcReduction="20000"/>
          </a:bodyPr>
          <a:lstStyle/>
          <a:p>
            <a:pPr>
              <a:buFontTx/>
              <a:buBlip>
                <a:blip r:embed="rId4"/>
              </a:buBlip>
            </a:pPr>
            <a:r>
              <a:rPr lang="en-US" dirty="0"/>
              <a:t>Anterior Points</a:t>
            </a:r>
            <a:endParaRPr lang="en-US" sz="900" dirty="0"/>
          </a:p>
          <a:p>
            <a:pPr marL="0" indent="0">
              <a:buNone/>
            </a:pPr>
            <a:endParaRPr lang="en-US" dirty="0" smtClean="0"/>
          </a:p>
          <a:p>
            <a:pPr marL="457200" lvl="1" indent="0">
              <a:buNone/>
            </a:pPr>
            <a:r>
              <a:rPr lang="en-US" dirty="0" smtClean="0"/>
              <a:t>Esophagus (2</a:t>
            </a:r>
            <a:r>
              <a:rPr lang="en-US" baseline="30000" dirty="0" smtClean="0"/>
              <a:t>nd</a:t>
            </a:r>
            <a:r>
              <a:rPr lang="en-US" dirty="0" smtClean="0"/>
              <a:t> IC)</a:t>
            </a:r>
          </a:p>
          <a:p>
            <a:pPr marL="457200" lvl="1" indent="0">
              <a:buNone/>
            </a:pPr>
            <a:r>
              <a:rPr lang="en-US" dirty="0" smtClean="0"/>
              <a:t>Stomach </a:t>
            </a:r>
          </a:p>
          <a:p>
            <a:pPr marL="914400" lvl="2" indent="0">
              <a:buNone/>
            </a:pPr>
            <a:r>
              <a:rPr lang="en-US" dirty="0" smtClean="0"/>
              <a:t>Acid </a:t>
            </a:r>
            <a:r>
              <a:rPr lang="en-US" dirty="0"/>
              <a:t>(</a:t>
            </a:r>
            <a:r>
              <a:rPr lang="en-US" dirty="0" smtClean="0"/>
              <a:t>5</a:t>
            </a:r>
            <a:r>
              <a:rPr lang="en-US" baseline="30000" dirty="0" smtClean="0"/>
              <a:t>th</a:t>
            </a:r>
            <a:r>
              <a:rPr lang="en-US" dirty="0" smtClean="0"/>
              <a:t> </a:t>
            </a:r>
            <a:r>
              <a:rPr lang="en-US" dirty="0"/>
              <a:t>IC Left)</a:t>
            </a:r>
            <a:endParaRPr lang="en-US" dirty="0" smtClean="0"/>
          </a:p>
          <a:p>
            <a:pPr marL="914400" lvl="2" indent="0">
              <a:buNone/>
            </a:pPr>
            <a:r>
              <a:rPr lang="en-US" dirty="0" smtClean="0"/>
              <a:t>Peristalsis (6th </a:t>
            </a:r>
            <a:r>
              <a:rPr lang="en-US" dirty="0"/>
              <a:t>IC </a:t>
            </a:r>
            <a:r>
              <a:rPr lang="en-US" dirty="0" smtClean="0"/>
              <a:t>Left)</a:t>
            </a:r>
          </a:p>
          <a:p>
            <a:pPr marL="457200" lvl="1" indent="0">
              <a:buNone/>
            </a:pPr>
            <a:r>
              <a:rPr lang="en-US" dirty="0" smtClean="0"/>
              <a:t>Liver </a:t>
            </a:r>
            <a:r>
              <a:rPr lang="en-US" dirty="0"/>
              <a:t>(</a:t>
            </a:r>
            <a:r>
              <a:rPr lang="en-US" dirty="0" smtClean="0"/>
              <a:t>5</a:t>
            </a:r>
            <a:r>
              <a:rPr lang="en-US" baseline="30000" dirty="0" smtClean="0"/>
              <a:t>th</a:t>
            </a:r>
            <a:r>
              <a:rPr lang="en-US" dirty="0" smtClean="0"/>
              <a:t> &amp; 6th </a:t>
            </a:r>
            <a:r>
              <a:rPr lang="en-US" dirty="0"/>
              <a:t>IC </a:t>
            </a:r>
            <a:r>
              <a:rPr lang="en-US" dirty="0" smtClean="0"/>
              <a:t>Right)</a:t>
            </a:r>
          </a:p>
          <a:p>
            <a:pPr marL="457200" lvl="1" indent="0">
              <a:buNone/>
            </a:pPr>
            <a:r>
              <a:rPr lang="en-US" dirty="0" smtClean="0"/>
              <a:t>Pyloric </a:t>
            </a:r>
            <a:r>
              <a:rPr lang="en-US" dirty="0"/>
              <a:t>sphincter </a:t>
            </a:r>
            <a:r>
              <a:rPr lang="en-US" dirty="0" smtClean="0"/>
              <a:t>(midline sternum)</a:t>
            </a:r>
          </a:p>
          <a:p>
            <a:pPr marL="457200" lvl="1" indent="0">
              <a:buNone/>
            </a:pPr>
            <a:r>
              <a:rPr lang="en-US" dirty="0" smtClean="0"/>
              <a:t>Gallbladder </a:t>
            </a:r>
            <a:r>
              <a:rPr lang="en-US" dirty="0"/>
              <a:t>(6th IC </a:t>
            </a:r>
            <a:r>
              <a:rPr lang="en-US" dirty="0" smtClean="0"/>
              <a:t>Right)</a:t>
            </a:r>
          </a:p>
          <a:p>
            <a:pPr marL="457200" lvl="1" indent="0">
              <a:buNone/>
            </a:pPr>
            <a:r>
              <a:rPr lang="en-US" dirty="0" smtClean="0"/>
              <a:t>Pancreas </a:t>
            </a:r>
            <a:r>
              <a:rPr lang="en-US" dirty="0"/>
              <a:t>(7th IC </a:t>
            </a:r>
            <a:r>
              <a:rPr lang="en-US" dirty="0" smtClean="0"/>
              <a:t>Right)</a:t>
            </a:r>
          </a:p>
          <a:p>
            <a:pPr marL="457200" lvl="1" indent="0">
              <a:buNone/>
            </a:pPr>
            <a:r>
              <a:rPr lang="en-US" dirty="0" smtClean="0"/>
              <a:t>Spleen </a:t>
            </a:r>
            <a:r>
              <a:rPr lang="en-US" dirty="0"/>
              <a:t>(7th IC Left)</a:t>
            </a:r>
          </a:p>
        </p:txBody>
      </p:sp>
      <p:sp>
        <p:nvSpPr>
          <p:cNvPr id="40963" name="Rectangle 3"/>
          <p:cNvSpPr>
            <a:spLocks/>
          </p:cNvSpPr>
          <p:nvPr/>
        </p:nvSpPr>
        <p:spPr bwMode="auto">
          <a:xfrm>
            <a:off x="266775" y="4453681"/>
            <a:ext cx="3053953" cy="48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endParaRPr lang="en-US" sz="1500" dirty="0">
              <a:ea typeface="ＭＳ Ｐゴシック" charset="0"/>
              <a:cs typeface="Palatino" charset="0"/>
            </a:endParaRPr>
          </a:p>
        </p:txBody>
      </p:sp>
      <p:sp>
        <p:nvSpPr>
          <p:cNvPr id="40965" name="Oval 5"/>
          <p:cNvSpPr>
            <a:spLocks/>
          </p:cNvSpPr>
          <p:nvPr/>
        </p:nvSpPr>
        <p:spPr bwMode="auto">
          <a:xfrm>
            <a:off x="877168" y="3139323"/>
            <a:ext cx="232172" cy="127248"/>
          </a:xfrm>
          <a:prstGeom prst="ellipse">
            <a:avLst/>
          </a:prstGeom>
          <a:solidFill>
            <a:srgbClr val="12FF0E"/>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66" name="Oval 6"/>
          <p:cNvSpPr>
            <a:spLocks/>
          </p:cNvSpPr>
          <p:nvPr/>
        </p:nvSpPr>
        <p:spPr bwMode="auto">
          <a:xfrm>
            <a:off x="2786482" y="3122487"/>
            <a:ext cx="232172" cy="12724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68" name="Oval 8"/>
          <p:cNvSpPr>
            <a:spLocks/>
          </p:cNvSpPr>
          <p:nvPr/>
        </p:nvSpPr>
        <p:spPr bwMode="auto">
          <a:xfrm>
            <a:off x="2902568" y="3378128"/>
            <a:ext cx="232172" cy="12724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69" name="Oval 9"/>
          <p:cNvSpPr>
            <a:spLocks/>
          </p:cNvSpPr>
          <p:nvPr/>
        </p:nvSpPr>
        <p:spPr bwMode="auto">
          <a:xfrm>
            <a:off x="4747721" y="2400268"/>
            <a:ext cx="345668" cy="21416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0" name="Oval 10"/>
          <p:cNvSpPr>
            <a:spLocks/>
          </p:cNvSpPr>
          <p:nvPr/>
        </p:nvSpPr>
        <p:spPr bwMode="auto">
          <a:xfrm>
            <a:off x="4741783" y="3248963"/>
            <a:ext cx="334270" cy="180808"/>
          </a:xfrm>
          <a:prstGeom prst="ellipse">
            <a:avLst/>
          </a:prstGeom>
          <a:solidFill>
            <a:srgbClr val="12FF0E"/>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1" name="Oval 11"/>
          <p:cNvSpPr>
            <a:spLocks/>
          </p:cNvSpPr>
          <p:nvPr/>
        </p:nvSpPr>
        <p:spPr bwMode="auto">
          <a:xfrm>
            <a:off x="4747721" y="3830836"/>
            <a:ext cx="343495" cy="188347"/>
          </a:xfrm>
          <a:prstGeom prst="ellipse">
            <a:avLst/>
          </a:prstGeom>
          <a:solidFill>
            <a:srgbClr val="558E28"/>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2" name="Oval 12"/>
          <p:cNvSpPr>
            <a:spLocks/>
          </p:cNvSpPr>
          <p:nvPr/>
        </p:nvSpPr>
        <p:spPr bwMode="auto">
          <a:xfrm>
            <a:off x="677122" y="3652511"/>
            <a:ext cx="232172" cy="127248"/>
          </a:xfrm>
          <a:prstGeom prst="ellipse">
            <a:avLst/>
          </a:prstGeom>
          <a:solidFill>
            <a:srgbClr val="FFFF33"/>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3" name="Oval 13"/>
          <p:cNvSpPr>
            <a:spLocks/>
          </p:cNvSpPr>
          <p:nvPr/>
        </p:nvSpPr>
        <p:spPr bwMode="auto">
          <a:xfrm>
            <a:off x="4741783" y="4144842"/>
            <a:ext cx="333220" cy="182512"/>
          </a:xfrm>
          <a:prstGeom prst="ellipse">
            <a:avLst/>
          </a:prstGeom>
          <a:solidFill>
            <a:srgbClr val="FFFF33"/>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4" name="Oval 14"/>
          <p:cNvSpPr>
            <a:spLocks/>
          </p:cNvSpPr>
          <p:nvPr/>
        </p:nvSpPr>
        <p:spPr bwMode="auto">
          <a:xfrm>
            <a:off x="3020229" y="3629918"/>
            <a:ext cx="232172" cy="127248"/>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5" name="Oval 15"/>
          <p:cNvSpPr>
            <a:spLocks/>
          </p:cNvSpPr>
          <p:nvPr/>
        </p:nvSpPr>
        <p:spPr bwMode="auto">
          <a:xfrm>
            <a:off x="4741783" y="4439518"/>
            <a:ext cx="349434" cy="189632"/>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6" name="Oval 16"/>
          <p:cNvSpPr>
            <a:spLocks/>
          </p:cNvSpPr>
          <p:nvPr/>
        </p:nvSpPr>
        <p:spPr bwMode="auto">
          <a:xfrm>
            <a:off x="1857375" y="2344043"/>
            <a:ext cx="232172" cy="602754"/>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7" name="Oval 17"/>
          <p:cNvSpPr>
            <a:spLocks/>
          </p:cNvSpPr>
          <p:nvPr/>
        </p:nvSpPr>
        <p:spPr bwMode="auto">
          <a:xfrm>
            <a:off x="4741782" y="3549493"/>
            <a:ext cx="334270" cy="194284"/>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3" name="Oval 2"/>
          <p:cNvSpPr/>
          <p:nvPr/>
        </p:nvSpPr>
        <p:spPr>
          <a:xfrm>
            <a:off x="2189210" y="2252941"/>
            <a:ext cx="226218" cy="1272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4" name="Picture 3"/>
          <p:cNvPicPr>
            <a:picLocks noChangeAspect="1"/>
          </p:cNvPicPr>
          <p:nvPr/>
        </p:nvPicPr>
        <p:blipFill>
          <a:blip r:embed="rId5"/>
          <a:stretch>
            <a:fillRect/>
          </a:stretch>
        </p:blipFill>
        <p:spPr>
          <a:xfrm>
            <a:off x="4741782" y="2095929"/>
            <a:ext cx="355371" cy="217977"/>
          </a:xfrm>
          <a:prstGeom prst="rect">
            <a:avLst/>
          </a:prstGeom>
        </p:spPr>
      </p:pic>
      <p:pic>
        <p:nvPicPr>
          <p:cNvPr id="5" name="Picture 4"/>
          <p:cNvPicPr>
            <a:picLocks noChangeAspect="1"/>
          </p:cNvPicPr>
          <p:nvPr/>
        </p:nvPicPr>
        <p:blipFill>
          <a:blip r:embed="rId5"/>
          <a:stretch>
            <a:fillRect/>
          </a:stretch>
        </p:blipFill>
        <p:spPr>
          <a:xfrm>
            <a:off x="1552491" y="2252941"/>
            <a:ext cx="225572" cy="121931"/>
          </a:xfrm>
          <a:prstGeom prst="rect">
            <a:avLst/>
          </a:prstGeom>
        </p:spPr>
      </p:pic>
      <p:pic>
        <p:nvPicPr>
          <p:cNvPr id="6" name="Picture 5"/>
          <p:cNvPicPr>
            <a:picLocks noChangeAspect="1"/>
          </p:cNvPicPr>
          <p:nvPr/>
        </p:nvPicPr>
        <p:blipFill>
          <a:blip r:embed="rId6"/>
          <a:stretch>
            <a:fillRect/>
          </a:stretch>
        </p:blipFill>
        <p:spPr>
          <a:xfrm>
            <a:off x="731643" y="3403842"/>
            <a:ext cx="310479" cy="171580"/>
          </a:xfrm>
          <a:prstGeom prst="rect">
            <a:avLst/>
          </a:prstGeom>
        </p:spPr>
      </p:pic>
      <p:pic>
        <p:nvPicPr>
          <p:cNvPr id="8" name="Picture 7"/>
          <p:cNvPicPr>
            <a:picLocks noChangeAspect="1"/>
          </p:cNvPicPr>
          <p:nvPr/>
        </p:nvPicPr>
        <p:blipFill>
          <a:blip r:embed="rId7"/>
          <a:stretch>
            <a:fillRect/>
          </a:stretch>
        </p:blipFill>
        <p:spPr>
          <a:xfrm>
            <a:off x="767161" y="3429771"/>
            <a:ext cx="239444" cy="119722"/>
          </a:xfrm>
          <a:prstGeom prst="rect">
            <a:avLst/>
          </a:prstGeom>
        </p:spPr>
      </p:pic>
    </p:spTree>
    <p:extLst>
      <p:ext uri="{BB962C8B-B14F-4D97-AF65-F5344CB8AC3E}">
        <p14:creationId xmlns:p14="http://schemas.microsoft.com/office/powerpoint/2010/main" val="192707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4744" y="1230240"/>
            <a:ext cx="3748932" cy="3239368"/>
          </a:xfrm>
          <a:prstGeom prst="rect">
            <a:avLst/>
          </a:prstGeom>
        </p:spPr>
      </p:pic>
      <p:sp>
        <p:nvSpPr>
          <p:cNvPr id="40961" name="Rectangle 1"/>
          <p:cNvSpPr>
            <a:spLocks noGrp="1" noChangeArrowheads="1"/>
          </p:cNvSpPr>
          <p:nvPr>
            <p:ph type="title"/>
          </p:nvPr>
        </p:nvSpPr>
        <p:spPr>
          <a:ln/>
        </p:spPr>
        <p:txBody>
          <a:bodyPr/>
          <a:lstStyle/>
          <a:p>
            <a:r>
              <a:rPr lang="en-US" sz="3700" dirty="0" smtClean="0"/>
              <a:t>Upper Gastrointestinal Chapman</a:t>
            </a:r>
            <a:r>
              <a:rPr lang="en-US" sz="3700" dirty="0" smtClean="0">
                <a:latin typeface="Arial"/>
              </a:rPr>
              <a:t>’</a:t>
            </a:r>
            <a:r>
              <a:rPr lang="en-US" sz="3700" dirty="0" smtClean="0"/>
              <a:t>s </a:t>
            </a:r>
            <a:r>
              <a:rPr lang="en-US" sz="3700" dirty="0"/>
              <a:t>Points</a:t>
            </a:r>
          </a:p>
        </p:txBody>
      </p:sp>
      <p:sp>
        <p:nvSpPr>
          <p:cNvPr id="40962" name="Rectangle 2"/>
          <p:cNvSpPr>
            <a:spLocks noGrp="1" noChangeArrowheads="1"/>
          </p:cNvSpPr>
          <p:nvPr>
            <p:ph type="body" idx="1"/>
          </p:nvPr>
        </p:nvSpPr>
        <p:spPr>
          <a:xfrm>
            <a:off x="4365887" y="1421474"/>
            <a:ext cx="5027414" cy="3690194"/>
          </a:xfrm>
          <a:ln/>
        </p:spPr>
        <p:txBody>
          <a:bodyPr anchor="t">
            <a:normAutofit fontScale="70000" lnSpcReduction="20000"/>
          </a:bodyPr>
          <a:lstStyle/>
          <a:p>
            <a:pPr>
              <a:buFontTx/>
              <a:buBlip>
                <a:blip r:embed="rId4"/>
              </a:buBlip>
            </a:pPr>
            <a:r>
              <a:rPr lang="en-US" dirty="0" smtClean="0"/>
              <a:t>Posterior Points</a:t>
            </a:r>
            <a:endParaRPr lang="en-US" sz="900" dirty="0" smtClean="0"/>
          </a:p>
          <a:p>
            <a:pPr marL="0" indent="0">
              <a:buNone/>
            </a:pPr>
            <a:endParaRPr lang="en-US" dirty="0" smtClean="0"/>
          </a:p>
          <a:p>
            <a:pPr marL="457200" lvl="1" indent="0">
              <a:buNone/>
            </a:pPr>
            <a:r>
              <a:rPr lang="en-US" dirty="0" smtClean="0"/>
              <a:t>Esophagus (T2 &amp; T3 </a:t>
            </a:r>
            <a:r>
              <a:rPr lang="en-US" dirty="0"/>
              <a:t>lamina of </a:t>
            </a:r>
            <a:r>
              <a:rPr lang="en-US" dirty="0" smtClean="0"/>
              <a:t>TP)</a:t>
            </a:r>
          </a:p>
          <a:p>
            <a:pPr marL="457200" lvl="1" indent="0">
              <a:buNone/>
            </a:pPr>
            <a:r>
              <a:rPr lang="en-US" dirty="0" smtClean="0"/>
              <a:t>Stomach </a:t>
            </a:r>
          </a:p>
          <a:p>
            <a:pPr marL="914400" lvl="2" indent="0">
              <a:buNone/>
            </a:pPr>
            <a:r>
              <a:rPr lang="en-US" dirty="0" smtClean="0"/>
              <a:t>Acid (T5 lamina of TP </a:t>
            </a:r>
            <a:r>
              <a:rPr lang="en-US" dirty="0"/>
              <a:t>Left)</a:t>
            </a:r>
            <a:endParaRPr lang="en-US" dirty="0" smtClean="0"/>
          </a:p>
          <a:p>
            <a:pPr marL="914400" lvl="2" indent="0">
              <a:buNone/>
            </a:pPr>
            <a:r>
              <a:rPr lang="en-US" dirty="0"/>
              <a:t>Peristalsis (</a:t>
            </a:r>
            <a:r>
              <a:rPr lang="en-US" dirty="0" smtClean="0"/>
              <a:t>T6 </a:t>
            </a:r>
            <a:r>
              <a:rPr lang="en-US" dirty="0"/>
              <a:t>lamina of TP Left)</a:t>
            </a:r>
            <a:endParaRPr lang="en-US" dirty="0" smtClean="0"/>
          </a:p>
          <a:p>
            <a:pPr marL="457200" lvl="1" indent="0">
              <a:buNone/>
            </a:pPr>
            <a:r>
              <a:rPr lang="en-US" dirty="0"/>
              <a:t>Liver (T5 </a:t>
            </a:r>
            <a:r>
              <a:rPr lang="en-US" dirty="0" smtClean="0"/>
              <a:t>&amp;T6 lamina </a:t>
            </a:r>
            <a:r>
              <a:rPr lang="en-US" dirty="0"/>
              <a:t>of </a:t>
            </a:r>
            <a:r>
              <a:rPr lang="en-US" dirty="0" smtClean="0"/>
              <a:t>TP </a:t>
            </a:r>
            <a:r>
              <a:rPr lang="en-US" dirty="0"/>
              <a:t>Right</a:t>
            </a:r>
            <a:r>
              <a:rPr lang="en-US" dirty="0" smtClean="0"/>
              <a:t>)</a:t>
            </a:r>
          </a:p>
          <a:p>
            <a:pPr marL="457200" lvl="1" indent="0">
              <a:buNone/>
            </a:pPr>
            <a:r>
              <a:rPr lang="en-US" dirty="0" smtClean="0"/>
              <a:t>Pyloric </a:t>
            </a:r>
            <a:r>
              <a:rPr lang="en-US" dirty="0"/>
              <a:t>sphincter </a:t>
            </a:r>
            <a:r>
              <a:rPr lang="en-US" dirty="0" smtClean="0"/>
              <a:t>(T9</a:t>
            </a:r>
            <a:r>
              <a:rPr lang="en-US" dirty="0"/>
              <a:t> lamina of TP Right)</a:t>
            </a:r>
            <a:endParaRPr lang="en-US" dirty="0" smtClean="0"/>
          </a:p>
          <a:p>
            <a:pPr marL="457200" lvl="1" indent="0">
              <a:buNone/>
            </a:pPr>
            <a:r>
              <a:rPr lang="en-US" dirty="0"/>
              <a:t>Gallbladder (</a:t>
            </a:r>
            <a:r>
              <a:rPr lang="en-US" dirty="0" smtClean="0"/>
              <a:t>T6 </a:t>
            </a:r>
            <a:r>
              <a:rPr lang="en-US" dirty="0"/>
              <a:t>lamina of TP Right)</a:t>
            </a:r>
            <a:endParaRPr lang="en-US" dirty="0" smtClean="0"/>
          </a:p>
          <a:p>
            <a:pPr marL="457200" lvl="1" indent="0">
              <a:buNone/>
            </a:pPr>
            <a:r>
              <a:rPr lang="en-US" dirty="0"/>
              <a:t>Pancreas (</a:t>
            </a:r>
            <a:r>
              <a:rPr lang="en-US" dirty="0" smtClean="0"/>
              <a:t>T7 </a:t>
            </a:r>
            <a:r>
              <a:rPr lang="en-US" dirty="0"/>
              <a:t>lamina of TP Right)</a:t>
            </a:r>
            <a:endParaRPr lang="en-US" dirty="0" smtClean="0"/>
          </a:p>
          <a:p>
            <a:pPr marL="457200" lvl="1" indent="0">
              <a:buNone/>
            </a:pPr>
            <a:r>
              <a:rPr lang="en-US" dirty="0"/>
              <a:t>Spleen (</a:t>
            </a:r>
            <a:r>
              <a:rPr lang="en-US" dirty="0" smtClean="0"/>
              <a:t>T7 </a:t>
            </a:r>
            <a:r>
              <a:rPr lang="en-US" dirty="0"/>
              <a:t>lamina of TP </a:t>
            </a:r>
            <a:r>
              <a:rPr lang="en-US" dirty="0" smtClean="0"/>
              <a:t>Left</a:t>
            </a:r>
            <a:r>
              <a:rPr lang="en-US" dirty="0"/>
              <a:t>)</a:t>
            </a:r>
          </a:p>
        </p:txBody>
      </p:sp>
      <p:sp>
        <p:nvSpPr>
          <p:cNvPr id="40963" name="Rectangle 3"/>
          <p:cNvSpPr>
            <a:spLocks/>
          </p:cNvSpPr>
          <p:nvPr/>
        </p:nvSpPr>
        <p:spPr bwMode="auto">
          <a:xfrm>
            <a:off x="266775" y="4453681"/>
            <a:ext cx="3053953" cy="48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endParaRPr lang="en-US" sz="1500" dirty="0">
              <a:ea typeface="ＭＳ Ｐゴシック" charset="0"/>
              <a:cs typeface="Palatino" charset="0"/>
            </a:endParaRPr>
          </a:p>
        </p:txBody>
      </p:sp>
      <p:sp>
        <p:nvSpPr>
          <p:cNvPr id="40965" name="Oval 5"/>
          <p:cNvSpPr>
            <a:spLocks/>
          </p:cNvSpPr>
          <p:nvPr/>
        </p:nvSpPr>
        <p:spPr bwMode="auto">
          <a:xfrm>
            <a:off x="2000355" y="2120665"/>
            <a:ext cx="232172" cy="127248"/>
          </a:xfrm>
          <a:prstGeom prst="ellipse">
            <a:avLst/>
          </a:prstGeom>
          <a:solidFill>
            <a:srgbClr val="12FF0E"/>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66" name="Oval 6"/>
          <p:cNvSpPr>
            <a:spLocks/>
          </p:cNvSpPr>
          <p:nvPr/>
        </p:nvSpPr>
        <p:spPr bwMode="auto">
          <a:xfrm>
            <a:off x="1625203" y="2107615"/>
            <a:ext cx="232172" cy="12724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69" name="Oval 9"/>
          <p:cNvSpPr>
            <a:spLocks/>
          </p:cNvSpPr>
          <p:nvPr/>
        </p:nvSpPr>
        <p:spPr bwMode="auto">
          <a:xfrm>
            <a:off x="4540827" y="2415702"/>
            <a:ext cx="345668" cy="21416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0" name="Oval 10"/>
          <p:cNvSpPr>
            <a:spLocks/>
          </p:cNvSpPr>
          <p:nvPr/>
        </p:nvSpPr>
        <p:spPr bwMode="auto">
          <a:xfrm>
            <a:off x="4533285" y="3268103"/>
            <a:ext cx="334270" cy="180808"/>
          </a:xfrm>
          <a:prstGeom prst="ellipse">
            <a:avLst/>
          </a:prstGeom>
          <a:solidFill>
            <a:srgbClr val="12FF0E"/>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1" name="Oval 11"/>
          <p:cNvSpPr>
            <a:spLocks/>
          </p:cNvSpPr>
          <p:nvPr/>
        </p:nvSpPr>
        <p:spPr bwMode="auto">
          <a:xfrm>
            <a:off x="4533285" y="3841920"/>
            <a:ext cx="343495" cy="188347"/>
          </a:xfrm>
          <a:prstGeom prst="ellipse">
            <a:avLst/>
          </a:prstGeom>
          <a:solidFill>
            <a:srgbClr val="558E28"/>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2" name="Oval 12"/>
          <p:cNvSpPr>
            <a:spLocks/>
          </p:cNvSpPr>
          <p:nvPr/>
        </p:nvSpPr>
        <p:spPr bwMode="auto">
          <a:xfrm>
            <a:off x="2008771" y="2563067"/>
            <a:ext cx="232172" cy="127248"/>
          </a:xfrm>
          <a:prstGeom prst="ellipse">
            <a:avLst/>
          </a:prstGeom>
          <a:solidFill>
            <a:srgbClr val="FFFF33"/>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3" name="Oval 13"/>
          <p:cNvSpPr>
            <a:spLocks/>
          </p:cNvSpPr>
          <p:nvPr/>
        </p:nvSpPr>
        <p:spPr bwMode="auto">
          <a:xfrm>
            <a:off x="4543560" y="4178801"/>
            <a:ext cx="333220" cy="182512"/>
          </a:xfrm>
          <a:prstGeom prst="ellipse">
            <a:avLst/>
          </a:prstGeom>
          <a:solidFill>
            <a:srgbClr val="FFFF33"/>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4" name="Oval 14"/>
          <p:cNvSpPr>
            <a:spLocks/>
          </p:cNvSpPr>
          <p:nvPr/>
        </p:nvSpPr>
        <p:spPr bwMode="auto">
          <a:xfrm>
            <a:off x="1636529" y="2563067"/>
            <a:ext cx="232172" cy="127248"/>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5" name="Oval 15"/>
          <p:cNvSpPr>
            <a:spLocks/>
          </p:cNvSpPr>
          <p:nvPr/>
        </p:nvSpPr>
        <p:spPr bwMode="auto">
          <a:xfrm>
            <a:off x="4543560" y="4470034"/>
            <a:ext cx="349434" cy="189632"/>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6" name="Oval 16"/>
          <p:cNvSpPr>
            <a:spLocks/>
          </p:cNvSpPr>
          <p:nvPr/>
        </p:nvSpPr>
        <p:spPr bwMode="auto">
          <a:xfrm>
            <a:off x="2020277" y="3140465"/>
            <a:ext cx="227938" cy="107869"/>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0977" name="Oval 17"/>
          <p:cNvSpPr>
            <a:spLocks/>
          </p:cNvSpPr>
          <p:nvPr/>
        </p:nvSpPr>
        <p:spPr bwMode="auto">
          <a:xfrm>
            <a:off x="4539058" y="3575422"/>
            <a:ext cx="334270" cy="194284"/>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pic>
        <p:nvPicPr>
          <p:cNvPr id="4" name="Picture 3"/>
          <p:cNvPicPr>
            <a:picLocks noChangeAspect="1"/>
          </p:cNvPicPr>
          <p:nvPr/>
        </p:nvPicPr>
        <p:blipFill>
          <a:blip r:embed="rId5"/>
          <a:stretch>
            <a:fillRect/>
          </a:stretch>
        </p:blipFill>
        <p:spPr>
          <a:xfrm>
            <a:off x="4539728" y="2110209"/>
            <a:ext cx="355371" cy="217977"/>
          </a:xfrm>
          <a:prstGeom prst="rect">
            <a:avLst/>
          </a:prstGeom>
        </p:spPr>
      </p:pic>
      <p:pic>
        <p:nvPicPr>
          <p:cNvPr id="5" name="Picture 4"/>
          <p:cNvPicPr>
            <a:picLocks noChangeAspect="1"/>
          </p:cNvPicPr>
          <p:nvPr/>
        </p:nvPicPr>
        <p:blipFill>
          <a:blip r:embed="rId5"/>
          <a:stretch>
            <a:fillRect/>
          </a:stretch>
        </p:blipFill>
        <p:spPr>
          <a:xfrm>
            <a:off x="1658136" y="1678703"/>
            <a:ext cx="199239" cy="107697"/>
          </a:xfrm>
          <a:prstGeom prst="rect">
            <a:avLst/>
          </a:prstGeom>
        </p:spPr>
      </p:pic>
      <p:pic>
        <p:nvPicPr>
          <p:cNvPr id="6" name="Picture 5"/>
          <p:cNvPicPr>
            <a:picLocks noChangeAspect="1"/>
          </p:cNvPicPr>
          <p:nvPr/>
        </p:nvPicPr>
        <p:blipFill>
          <a:blip r:embed="rId6"/>
          <a:stretch>
            <a:fillRect/>
          </a:stretch>
        </p:blipFill>
        <p:spPr>
          <a:xfrm>
            <a:off x="1974126" y="2328186"/>
            <a:ext cx="292221" cy="161490"/>
          </a:xfrm>
          <a:prstGeom prst="rect">
            <a:avLst/>
          </a:prstGeom>
        </p:spPr>
      </p:pic>
      <p:pic>
        <p:nvPicPr>
          <p:cNvPr id="8" name="Picture 7"/>
          <p:cNvPicPr>
            <a:picLocks noChangeAspect="1"/>
          </p:cNvPicPr>
          <p:nvPr/>
        </p:nvPicPr>
        <p:blipFill>
          <a:blip r:embed="rId7"/>
          <a:stretch>
            <a:fillRect/>
          </a:stretch>
        </p:blipFill>
        <p:spPr>
          <a:xfrm>
            <a:off x="2008771" y="2341373"/>
            <a:ext cx="239444" cy="119722"/>
          </a:xfrm>
          <a:prstGeom prst="rect">
            <a:avLst/>
          </a:prstGeom>
        </p:spPr>
      </p:pic>
      <p:pic>
        <p:nvPicPr>
          <p:cNvPr id="10" name="Picture 9"/>
          <p:cNvPicPr>
            <a:picLocks noChangeAspect="1"/>
          </p:cNvPicPr>
          <p:nvPr/>
        </p:nvPicPr>
        <p:blipFill>
          <a:blip r:embed="rId8"/>
          <a:stretch>
            <a:fillRect/>
          </a:stretch>
        </p:blipFill>
        <p:spPr>
          <a:xfrm>
            <a:off x="1645893" y="1496095"/>
            <a:ext cx="195089" cy="103641"/>
          </a:xfrm>
          <a:prstGeom prst="rect">
            <a:avLst/>
          </a:prstGeom>
        </p:spPr>
      </p:pic>
      <p:pic>
        <p:nvPicPr>
          <p:cNvPr id="11" name="Picture 10"/>
          <p:cNvPicPr>
            <a:picLocks noChangeAspect="1"/>
          </p:cNvPicPr>
          <p:nvPr/>
        </p:nvPicPr>
        <p:blipFill>
          <a:blip r:embed="rId8"/>
          <a:stretch>
            <a:fillRect/>
          </a:stretch>
        </p:blipFill>
        <p:spPr>
          <a:xfrm>
            <a:off x="2000355" y="1486959"/>
            <a:ext cx="195089" cy="103641"/>
          </a:xfrm>
          <a:prstGeom prst="rect">
            <a:avLst/>
          </a:prstGeom>
        </p:spPr>
      </p:pic>
      <p:pic>
        <p:nvPicPr>
          <p:cNvPr id="12" name="Picture 11"/>
          <p:cNvPicPr>
            <a:picLocks noChangeAspect="1"/>
          </p:cNvPicPr>
          <p:nvPr/>
        </p:nvPicPr>
        <p:blipFill>
          <a:blip r:embed="rId8"/>
          <a:stretch>
            <a:fillRect/>
          </a:stretch>
        </p:blipFill>
        <p:spPr>
          <a:xfrm>
            <a:off x="2000355" y="1705791"/>
            <a:ext cx="195089" cy="103641"/>
          </a:xfrm>
          <a:prstGeom prst="rect">
            <a:avLst/>
          </a:prstGeom>
        </p:spPr>
      </p:pic>
      <p:pic>
        <p:nvPicPr>
          <p:cNvPr id="14" name="Picture 13"/>
          <p:cNvPicPr>
            <a:picLocks noChangeAspect="1"/>
          </p:cNvPicPr>
          <p:nvPr/>
        </p:nvPicPr>
        <p:blipFill>
          <a:blip r:embed="rId9"/>
          <a:stretch>
            <a:fillRect/>
          </a:stretch>
        </p:blipFill>
        <p:spPr>
          <a:xfrm>
            <a:off x="1627053" y="2332295"/>
            <a:ext cx="231668" cy="128027"/>
          </a:xfrm>
          <a:prstGeom prst="rect">
            <a:avLst/>
          </a:prstGeom>
        </p:spPr>
      </p:pic>
    </p:spTree>
    <p:extLst>
      <p:ext uri="{BB962C8B-B14F-4D97-AF65-F5344CB8AC3E}">
        <p14:creationId xmlns:p14="http://schemas.microsoft.com/office/powerpoint/2010/main" val="230304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Lower GI </a:t>
            </a:r>
            <a:r>
              <a:rPr lang="en-US" sz="3200" b="1" dirty="0" err="1" smtClean="0"/>
              <a:t>Viscerosomatic</a:t>
            </a:r>
            <a:r>
              <a:rPr lang="en-US" sz="3200" b="1" dirty="0" smtClean="0"/>
              <a:t> Paravertebral TART Levels</a:t>
            </a:r>
            <a:endParaRPr lang="en-US" sz="3200" b="1" dirty="0"/>
          </a:p>
        </p:txBody>
      </p:sp>
      <p:sp>
        <p:nvSpPr>
          <p:cNvPr id="3" name="Content Placeholder 2"/>
          <p:cNvSpPr>
            <a:spLocks noGrp="1"/>
          </p:cNvSpPr>
          <p:nvPr>
            <p:ph idx="1"/>
          </p:nvPr>
        </p:nvSpPr>
        <p:spPr>
          <a:xfrm>
            <a:off x="457200" y="1504950"/>
            <a:ext cx="8229600" cy="3394472"/>
          </a:xfrm>
        </p:spPr>
        <p:txBody>
          <a:bodyPr>
            <a:normAutofit fontScale="55000" lnSpcReduction="20000"/>
          </a:bodyPr>
          <a:lstStyle/>
          <a:p>
            <a:r>
              <a:rPr lang="en-US" sz="4000" dirty="0">
                <a:ea typeface="ＭＳ Ｐゴシック" charset="0"/>
                <a:cs typeface="Palatino" charset="0"/>
              </a:rPr>
              <a:t>S</a:t>
            </a:r>
            <a:r>
              <a:rPr lang="en-US" sz="4000" dirty="0" smtClean="0">
                <a:ea typeface="ＭＳ Ｐゴシック" charset="0"/>
                <a:cs typeface="Palatino" charset="0"/>
              </a:rPr>
              <a:t>ympathetic-mediated</a:t>
            </a:r>
            <a:endParaRPr lang="en-US" sz="4000" dirty="0">
              <a:ea typeface="ＭＳ Ｐゴシック" charset="0"/>
              <a:cs typeface="Palatino" charset="0"/>
            </a:endParaRPr>
          </a:p>
          <a:p>
            <a:pPr lvl="1"/>
            <a:r>
              <a:rPr lang="en-US" dirty="0" smtClean="0"/>
              <a:t>Small intestines</a:t>
            </a:r>
            <a:endParaRPr lang="en-US" dirty="0"/>
          </a:p>
          <a:p>
            <a:pPr lvl="2"/>
            <a:r>
              <a:rPr lang="en-US" dirty="0" smtClean="0"/>
              <a:t>T9-T11</a:t>
            </a:r>
            <a:endParaRPr lang="en-US" dirty="0"/>
          </a:p>
          <a:p>
            <a:pPr lvl="1"/>
            <a:r>
              <a:rPr lang="en-US" dirty="0" smtClean="0"/>
              <a:t>Appendix</a:t>
            </a:r>
          </a:p>
          <a:p>
            <a:pPr lvl="2"/>
            <a:r>
              <a:rPr lang="en-US" dirty="0" smtClean="0"/>
              <a:t>T11</a:t>
            </a:r>
          </a:p>
          <a:p>
            <a:pPr lvl="1"/>
            <a:r>
              <a:rPr lang="en-US" dirty="0"/>
              <a:t>Colon</a:t>
            </a:r>
          </a:p>
          <a:p>
            <a:pPr lvl="2"/>
            <a:r>
              <a:rPr lang="en-US" dirty="0" smtClean="0"/>
              <a:t>T11-L2</a:t>
            </a:r>
            <a:endParaRPr lang="en-US" dirty="0"/>
          </a:p>
          <a:p>
            <a:pPr lvl="1"/>
            <a:r>
              <a:rPr lang="en-US" dirty="0" smtClean="0"/>
              <a:t>Rectum</a:t>
            </a:r>
            <a:endParaRPr lang="en-US" dirty="0"/>
          </a:p>
          <a:p>
            <a:pPr lvl="2"/>
            <a:r>
              <a:rPr lang="en-US" dirty="0" smtClean="0"/>
              <a:t>L2</a:t>
            </a:r>
          </a:p>
          <a:p>
            <a:r>
              <a:rPr lang="en-US" sz="4500" dirty="0" smtClean="0">
                <a:ea typeface="ＭＳ Ｐゴシック" charset="0"/>
                <a:cs typeface="Palatino" charset="0"/>
              </a:rPr>
              <a:t>Parasympathetics</a:t>
            </a:r>
          </a:p>
          <a:p>
            <a:pPr lvl="1"/>
            <a:r>
              <a:rPr lang="en-US" sz="4100" dirty="0" err="1" smtClean="0">
                <a:ea typeface="ＭＳ Ｐゴシック" charset="0"/>
                <a:cs typeface="Palatino" charset="0"/>
              </a:rPr>
              <a:t>Midgut</a:t>
            </a:r>
            <a:r>
              <a:rPr lang="en-US" sz="4100" dirty="0" smtClean="0">
                <a:ea typeface="ＭＳ Ｐゴシック" charset="0"/>
                <a:cs typeface="Palatino" charset="0"/>
              </a:rPr>
              <a:t> portion: via Vagus</a:t>
            </a:r>
            <a:r>
              <a:rPr lang="en-US" sz="4100" dirty="0">
                <a:ea typeface="ＭＳ Ｐゴシック" charset="0"/>
                <a:cs typeface="Palatino" charset="0"/>
              </a:rPr>
              <a:t> </a:t>
            </a:r>
            <a:r>
              <a:rPr lang="en-US" sz="4100" dirty="0" smtClean="0">
                <a:ea typeface="ＭＳ Ｐゴシック" charset="0"/>
                <a:cs typeface="Palatino" charset="0"/>
              </a:rPr>
              <a:t>(TART </a:t>
            </a:r>
            <a:r>
              <a:rPr lang="en-US" sz="4100" dirty="0">
                <a:ea typeface="ＭＳ Ｐゴシック" charset="0"/>
                <a:cs typeface="Palatino" charset="0"/>
              </a:rPr>
              <a:t>at </a:t>
            </a:r>
            <a:r>
              <a:rPr lang="en-US" sz="4100" dirty="0" smtClean="0">
                <a:ea typeface="ＭＳ Ｐゴシック" charset="0"/>
                <a:cs typeface="Palatino" charset="0"/>
              </a:rPr>
              <a:t>OA-C2)</a:t>
            </a:r>
            <a:endParaRPr lang="en-US" sz="4100" dirty="0"/>
          </a:p>
          <a:p>
            <a:pPr lvl="1"/>
            <a:r>
              <a:rPr lang="en-US" sz="4100" dirty="0" smtClean="0">
                <a:ea typeface="ＭＳ Ｐゴシック" charset="0"/>
                <a:cs typeface="Palatino" charset="0"/>
              </a:rPr>
              <a:t>Hindgut portion: Pudendal nerves- S2-S4 (TART at sacrum)</a:t>
            </a:r>
            <a:endParaRPr lang="en-US" dirty="0"/>
          </a:p>
        </p:txBody>
      </p:sp>
    </p:spTree>
    <p:extLst>
      <p:ext uri="{BB962C8B-B14F-4D97-AF65-F5344CB8AC3E}">
        <p14:creationId xmlns:p14="http://schemas.microsoft.com/office/powerpoint/2010/main" val="769601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449426" y="158965"/>
            <a:ext cx="8229600" cy="857250"/>
          </a:xfrm>
          <a:ln/>
        </p:spPr>
        <p:txBody>
          <a:bodyPr/>
          <a:lstStyle/>
          <a:p>
            <a:r>
              <a:rPr lang="en-US" sz="3700" dirty="0"/>
              <a:t>Lower Gastrointestinal </a:t>
            </a:r>
            <a:r>
              <a:rPr lang="en-US" sz="3700" dirty="0" smtClean="0"/>
              <a:t>Chapman</a:t>
            </a:r>
            <a:r>
              <a:rPr lang="en-US" sz="3700" dirty="0" smtClean="0">
                <a:latin typeface="Arial"/>
              </a:rPr>
              <a:t>’</a:t>
            </a:r>
            <a:r>
              <a:rPr lang="en-US" sz="3700" dirty="0" smtClean="0"/>
              <a:t>s </a:t>
            </a:r>
            <a:r>
              <a:rPr lang="en-US" sz="3700" dirty="0"/>
              <a:t>Points</a:t>
            </a:r>
          </a:p>
        </p:txBody>
      </p:sp>
      <p:sp>
        <p:nvSpPr>
          <p:cNvPr id="43010" name="Rectangle 2"/>
          <p:cNvSpPr>
            <a:spLocks noGrp="1" noChangeArrowheads="1"/>
          </p:cNvSpPr>
          <p:nvPr>
            <p:ph type="body" idx="1"/>
          </p:nvPr>
        </p:nvSpPr>
        <p:spPr>
          <a:xfrm>
            <a:off x="167729" y="3435892"/>
            <a:ext cx="5263010" cy="1505317"/>
          </a:xfrm>
          <a:ln/>
        </p:spPr>
        <p:txBody>
          <a:bodyPr anchor="t">
            <a:normAutofit fontScale="92500"/>
          </a:bodyPr>
          <a:lstStyle/>
          <a:p>
            <a:pPr marL="272270" lvl="1" indent="0">
              <a:buNone/>
            </a:pPr>
            <a:r>
              <a:rPr lang="en-US" sz="2000" dirty="0" smtClean="0"/>
              <a:t>Small Intestine (8</a:t>
            </a:r>
            <a:r>
              <a:rPr lang="en-US" sz="2000" baseline="30000" dirty="0" smtClean="0"/>
              <a:t>th</a:t>
            </a:r>
            <a:r>
              <a:rPr lang="en-US" sz="2000" dirty="0" smtClean="0"/>
              <a:t>, 9</a:t>
            </a:r>
            <a:r>
              <a:rPr lang="en-US" sz="2000" baseline="30000" dirty="0" smtClean="0"/>
              <a:t>th</a:t>
            </a:r>
            <a:r>
              <a:rPr lang="en-US" sz="2000" dirty="0" smtClean="0"/>
              <a:t> &amp; 10</a:t>
            </a:r>
            <a:r>
              <a:rPr lang="en-US" sz="2000" baseline="30000" dirty="0" smtClean="0"/>
              <a:t>th</a:t>
            </a:r>
            <a:r>
              <a:rPr lang="en-US" sz="2000" dirty="0" smtClean="0"/>
              <a:t> </a:t>
            </a:r>
            <a:r>
              <a:rPr lang="en-US" sz="2000" smtClean="0"/>
              <a:t>IC)</a:t>
            </a:r>
          </a:p>
          <a:p>
            <a:pPr marL="272270" lvl="1" indent="0">
              <a:buNone/>
            </a:pPr>
            <a:r>
              <a:rPr lang="en-US" sz="2000" smtClean="0"/>
              <a:t>Large </a:t>
            </a:r>
            <a:r>
              <a:rPr lang="en-US" sz="2000" dirty="0"/>
              <a:t>Intestine </a:t>
            </a:r>
            <a:r>
              <a:rPr lang="en-US" sz="2000" dirty="0" smtClean="0"/>
              <a:t>(Anterior aspect of Iliotibial band)</a:t>
            </a:r>
            <a:endParaRPr lang="en-US" sz="2000" dirty="0"/>
          </a:p>
          <a:p>
            <a:pPr marL="272270" lvl="1" indent="0">
              <a:buNone/>
            </a:pPr>
            <a:r>
              <a:rPr lang="en-US" sz="2000" dirty="0"/>
              <a:t>Appendix (</a:t>
            </a:r>
            <a:r>
              <a:rPr lang="en-US" sz="2000" dirty="0" smtClean="0"/>
              <a:t>Anterior </a:t>
            </a:r>
            <a:r>
              <a:rPr lang="en-US" sz="2000" dirty="0"/>
              <a:t>tip of </a:t>
            </a:r>
            <a:r>
              <a:rPr lang="en-US" sz="2000" dirty="0" smtClean="0"/>
              <a:t>12</a:t>
            </a:r>
            <a:r>
              <a:rPr lang="en-US" sz="2000" baseline="30000" dirty="0" smtClean="0"/>
              <a:t>th</a:t>
            </a:r>
            <a:r>
              <a:rPr lang="en-US" sz="2000" dirty="0" smtClean="0"/>
              <a:t> Rib Right)</a:t>
            </a:r>
            <a:endParaRPr lang="en-US" sz="2000" dirty="0"/>
          </a:p>
          <a:p>
            <a:pPr marL="272270" lvl="1" indent="0">
              <a:buNone/>
            </a:pPr>
            <a:r>
              <a:rPr lang="en-US" sz="2000" dirty="0" smtClean="0"/>
              <a:t>Rectum (Below Lesser Trochanter)</a:t>
            </a:r>
            <a:endParaRPr lang="en-US" sz="2000" dirty="0"/>
          </a:p>
        </p:txBody>
      </p:sp>
      <p:sp>
        <p:nvSpPr>
          <p:cNvPr id="43011" name="Rectangle 3"/>
          <p:cNvSpPr>
            <a:spLocks/>
          </p:cNvSpPr>
          <p:nvPr/>
        </p:nvSpPr>
        <p:spPr bwMode="auto">
          <a:xfrm>
            <a:off x="266775" y="4453681"/>
            <a:ext cx="3053953" cy="48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endParaRPr lang="en-US" sz="1500" dirty="0">
              <a:ea typeface="ＭＳ Ｐゴシック" charset="0"/>
              <a:cs typeface="Palatino" charset="0"/>
            </a:endParaRP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29" y="901337"/>
            <a:ext cx="2746176" cy="221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3013" name="Oval 5"/>
          <p:cNvSpPr>
            <a:spLocks/>
          </p:cNvSpPr>
          <p:nvPr/>
        </p:nvSpPr>
        <p:spPr bwMode="auto">
          <a:xfrm>
            <a:off x="927348" y="2943894"/>
            <a:ext cx="143471" cy="80822"/>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3015" name="Oval 7"/>
          <p:cNvSpPr>
            <a:spLocks/>
          </p:cNvSpPr>
          <p:nvPr/>
        </p:nvSpPr>
        <p:spPr bwMode="auto">
          <a:xfrm>
            <a:off x="204857" y="3562350"/>
            <a:ext cx="232172" cy="12724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3016" name="Oval 8"/>
          <p:cNvSpPr>
            <a:spLocks/>
          </p:cNvSpPr>
          <p:nvPr/>
        </p:nvSpPr>
        <p:spPr bwMode="auto">
          <a:xfrm>
            <a:off x="197083" y="3920902"/>
            <a:ext cx="232172" cy="127248"/>
          </a:xfrm>
          <a:prstGeom prst="ellipse">
            <a:avLst/>
          </a:prstGeom>
          <a:solidFill>
            <a:srgbClr val="12FF0E"/>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3017" name="Oval 9"/>
          <p:cNvSpPr>
            <a:spLocks/>
          </p:cNvSpPr>
          <p:nvPr/>
        </p:nvSpPr>
        <p:spPr bwMode="auto">
          <a:xfrm>
            <a:off x="217254" y="4279455"/>
            <a:ext cx="232172" cy="127248"/>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3018" name="Oval 10"/>
          <p:cNvSpPr>
            <a:spLocks/>
          </p:cNvSpPr>
          <p:nvPr/>
        </p:nvSpPr>
        <p:spPr bwMode="auto">
          <a:xfrm>
            <a:off x="217254" y="4610332"/>
            <a:ext cx="232172" cy="127248"/>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3019" name="Oval 11"/>
          <p:cNvSpPr>
            <a:spLocks/>
          </p:cNvSpPr>
          <p:nvPr/>
        </p:nvSpPr>
        <p:spPr bwMode="auto">
          <a:xfrm>
            <a:off x="1132455" y="2939841"/>
            <a:ext cx="114227" cy="131627"/>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001" y="2000609"/>
            <a:ext cx="2820248" cy="2937150"/>
          </a:xfrm>
          <a:prstGeom prst="rect">
            <a:avLst/>
          </a:prstGeom>
        </p:spPr>
      </p:pic>
      <p:pic>
        <p:nvPicPr>
          <p:cNvPr id="3" name="Picture 2"/>
          <p:cNvPicPr>
            <a:picLocks noChangeAspect="1"/>
          </p:cNvPicPr>
          <p:nvPr/>
        </p:nvPicPr>
        <p:blipFill>
          <a:blip r:embed="rId5"/>
          <a:stretch>
            <a:fillRect/>
          </a:stretch>
        </p:blipFill>
        <p:spPr>
          <a:xfrm>
            <a:off x="945785" y="2819491"/>
            <a:ext cx="146317" cy="85351"/>
          </a:xfrm>
          <a:prstGeom prst="rect">
            <a:avLst/>
          </a:prstGeom>
        </p:spPr>
      </p:pic>
      <p:pic>
        <p:nvPicPr>
          <p:cNvPr id="4" name="Picture 3"/>
          <p:cNvPicPr>
            <a:picLocks noChangeAspect="1"/>
          </p:cNvPicPr>
          <p:nvPr/>
        </p:nvPicPr>
        <p:blipFill>
          <a:blip r:embed="rId5"/>
          <a:stretch>
            <a:fillRect/>
          </a:stretch>
        </p:blipFill>
        <p:spPr>
          <a:xfrm>
            <a:off x="1031291" y="2691464"/>
            <a:ext cx="146317" cy="85351"/>
          </a:xfrm>
          <a:prstGeom prst="rect">
            <a:avLst/>
          </a:prstGeom>
        </p:spPr>
      </p:pic>
      <p:pic>
        <p:nvPicPr>
          <p:cNvPr id="5" name="Picture 4"/>
          <p:cNvPicPr>
            <a:picLocks noChangeAspect="1"/>
          </p:cNvPicPr>
          <p:nvPr/>
        </p:nvPicPr>
        <p:blipFill>
          <a:blip r:embed="rId5"/>
          <a:stretch>
            <a:fillRect/>
          </a:stretch>
        </p:blipFill>
        <p:spPr>
          <a:xfrm>
            <a:off x="2630158" y="2689601"/>
            <a:ext cx="146317" cy="85351"/>
          </a:xfrm>
          <a:prstGeom prst="rect">
            <a:avLst/>
          </a:prstGeom>
        </p:spPr>
      </p:pic>
      <p:pic>
        <p:nvPicPr>
          <p:cNvPr id="6" name="Picture 5"/>
          <p:cNvPicPr>
            <a:picLocks noChangeAspect="1"/>
          </p:cNvPicPr>
          <p:nvPr/>
        </p:nvPicPr>
        <p:blipFill>
          <a:blip r:embed="rId5"/>
          <a:stretch>
            <a:fillRect/>
          </a:stretch>
        </p:blipFill>
        <p:spPr>
          <a:xfrm>
            <a:off x="2665841" y="2819491"/>
            <a:ext cx="146317" cy="85351"/>
          </a:xfrm>
          <a:prstGeom prst="rect">
            <a:avLst/>
          </a:prstGeom>
        </p:spPr>
      </p:pic>
      <p:pic>
        <p:nvPicPr>
          <p:cNvPr id="7" name="Picture 6"/>
          <p:cNvPicPr>
            <a:picLocks noChangeAspect="1"/>
          </p:cNvPicPr>
          <p:nvPr/>
        </p:nvPicPr>
        <p:blipFill>
          <a:blip r:embed="rId5"/>
          <a:stretch>
            <a:fillRect/>
          </a:stretch>
        </p:blipFill>
        <p:spPr>
          <a:xfrm>
            <a:off x="2705562" y="2932704"/>
            <a:ext cx="146317" cy="85351"/>
          </a:xfrm>
          <a:prstGeom prst="rect">
            <a:avLst/>
          </a:prstGeom>
        </p:spPr>
      </p:pic>
      <p:sp>
        <p:nvSpPr>
          <p:cNvPr id="8" name="TextBox 7"/>
          <p:cNvSpPr txBox="1"/>
          <p:nvPr/>
        </p:nvSpPr>
        <p:spPr>
          <a:xfrm>
            <a:off x="3810000" y="1342402"/>
            <a:ext cx="2955296" cy="584775"/>
          </a:xfrm>
          <a:prstGeom prst="rect">
            <a:avLst/>
          </a:prstGeom>
          <a:noFill/>
        </p:spPr>
        <p:txBody>
          <a:bodyPr wrap="none" rtlCol="0">
            <a:spAutoFit/>
          </a:bodyPr>
          <a:lstStyle/>
          <a:p>
            <a:pPr>
              <a:buFontTx/>
              <a:buBlip>
                <a:blip r:embed="rId6"/>
              </a:buBlip>
            </a:pPr>
            <a:r>
              <a:rPr lang="en-US" sz="3200" dirty="0"/>
              <a:t>Anterior Points</a:t>
            </a:r>
          </a:p>
        </p:txBody>
      </p:sp>
      <p:cxnSp>
        <p:nvCxnSpPr>
          <p:cNvPr id="10" name="Straight Connector 9"/>
          <p:cNvCxnSpPr/>
          <p:nvPr/>
        </p:nvCxnSpPr>
        <p:spPr>
          <a:xfrm>
            <a:off x="6934200" y="2847807"/>
            <a:ext cx="0" cy="1235217"/>
          </a:xfrm>
          <a:prstGeom prst="line">
            <a:avLst/>
          </a:prstGeom>
          <a:ln>
            <a:solidFill>
              <a:srgbClr val="6DF412"/>
            </a:solidFill>
          </a:ln>
        </p:spPr>
        <p:style>
          <a:lnRef idx="3">
            <a:schemeClr val="accent4"/>
          </a:lnRef>
          <a:fillRef idx="0">
            <a:schemeClr val="accent4"/>
          </a:fillRef>
          <a:effectRef idx="2">
            <a:schemeClr val="accent4"/>
          </a:effectRef>
          <a:fontRef idx="minor">
            <a:schemeClr val="tx1"/>
          </a:fontRef>
        </p:style>
      </p:cxnSp>
      <p:pic>
        <p:nvPicPr>
          <p:cNvPr id="11" name="Picture 10"/>
          <p:cNvPicPr>
            <a:picLocks noChangeAspect="1"/>
          </p:cNvPicPr>
          <p:nvPr/>
        </p:nvPicPr>
        <p:blipFill>
          <a:blip r:embed="rId7"/>
          <a:stretch>
            <a:fillRect/>
          </a:stretch>
        </p:blipFill>
        <p:spPr>
          <a:xfrm>
            <a:off x="7764403" y="2847807"/>
            <a:ext cx="121931" cy="1335140"/>
          </a:xfrm>
          <a:prstGeom prst="rect">
            <a:avLst/>
          </a:prstGeom>
        </p:spPr>
      </p:pic>
      <p:pic>
        <p:nvPicPr>
          <p:cNvPr id="12" name="Picture 11"/>
          <p:cNvPicPr>
            <a:picLocks noChangeAspect="1"/>
          </p:cNvPicPr>
          <p:nvPr/>
        </p:nvPicPr>
        <p:blipFill>
          <a:blip r:embed="rId8"/>
          <a:stretch>
            <a:fillRect/>
          </a:stretch>
        </p:blipFill>
        <p:spPr>
          <a:xfrm>
            <a:off x="7086600" y="2967414"/>
            <a:ext cx="115834" cy="64014"/>
          </a:xfrm>
          <a:prstGeom prst="rect">
            <a:avLst/>
          </a:prstGeom>
        </p:spPr>
      </p:pic>
      <p:pic>
        <p:nvPicPr>
          <p:cNvPr id="13" name="Picture 12"/>
          <p:cNvPicPr>
            <a:picLocks noChangeAspect="1"/>
          </p:cNvPicPr>
          <p:nvPr/>
        </p:nvPicPr>
        <p:blipFill>
          <a:blip r:embed="rId8"/>
          <a:stretch>
            <a:fillRect/>
          </a:stretch>
        </p:blipFill>
        <p:spPr>
          <a:xfrm>
            <a:off x="7566409" y="2960897"/>
            <a:ext cx="115482" cy="63819"/>
          </a:xfrm>
          <a:prstGeom prst="rect">
            <a:avLst/>
          </a:prstGeom>
        </p:spPr>
      </p:pic>
    </p:spTree>
    <p:extLst>
      <p:ext uri="{BB962C8B-B14F-4D97-AF65-F5344CB8AC3E}">
        <p14:creationId xmlns:p14="http://schemas.microsoft.com/office/powerpoint/2010/main" val="156321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72" y="1289357"/>
            <a:ext cx="2774615" cy="3398571"/>
          </a:xfrm>
          <a:prstGeom prst="rect">
            <a:avLst/>
          </a:prstGeom>
        </p:spPr>
      </p:pic>
      <p:sp>
        <p:nvSpPr>
          <p:cNvPr id="44033" name="Rectangle 1"/>
          <p:cNvSpPr>
            <a:spLocks noGrp="1" noChangeArrowheads="1"/>
          </p:cNvSpPr>
          <p:nvPr>
            <p:ph type="title"/>
          </p:nvPr>
        </p:nvSpPr>
        <p:spPr>
          <a:ln/>
        </p:spPr>
        <p:txBody>
          <a:bodyPr/>
          <a:lstStyle/>
          <a:p>
            <a:r>
              <a:rPr lang="en-US" sz="3700" dirty="0"/>
              <a:t>Gastrointestinal </a:t>
            </a:r>
            <a:r>
              <a:rPr lang="en-US" sz="3700" dirty="0" smtClean="0"/>
              <a:t>Chapman</a:t>
            </a:r>
            <a:r>
              <a:rPr lang="en-US" sz="3700" dirty="0" smtClean="0">
                <a:latin typeface="Arial"/>
              </a:rPr>
              <a:t>’</a:t>
            </a:r>
            <a:r>
              <a:rPr lang="en-US" sz="3700" dirty="0" smtClean="0"/>
              <a:t>s </a:t>
            </a:r>
            <a:r>
              <a:rPr lang="en-US" sz="3700" dirty="0"/>
              <a:t>Points</a:t>
            </a:r>
          </a:p>
        </p:txBody>
      </p:sp>
      <p:sp>
        <p:nvSpPr>
          <p:cNvPr id="44034" name="Rectangle 2"/>
          <p:cNvSpPr>
            <a:spLocks noGrp="1" noChangeArrowheads="1"/>
          </p:cNvSpPr>
          <p:nvPr>
            <p:ph type="body" idx="1"/>
          </p:nvPr>
        </p:nvSpPr>
        <p:spPr>
          <a:xfrm>
            <a:off x="4134037" y="1371252"/>
            <a:ext cx="5322094" cy="3234779"/>
          </a:xfrm>
          <a:ln/>
        </p:spPr>
        <p:txBody>
          <a:bodyPr anchor="t">
            <a:normAutofit/>
          </a:bodyPr>
          <a:lstStyle/>
          <a:p>
            <a:pPr>
              <a:buFontTx/>
              <a:buBlip>
                <a:blip r:embed="rId4"/>
              </a:buBlip>
            </a:pPr>
            <a:r>
              <a:rPr lang="en-US" dirty="0" smtClean="0"/>
              <a:t>Posterior</a:t>
            </a:r>
            <a:r>
              <a:rPr lang="en-US" dirty="0"/>
              <a:t> </a:t>
            </a:r>
            <a:r>
              <a:rPr lang="en-US" dirty="0" smtClean="0"/>
              <a:t>Points</a:t>
            </a:r>
            <a:endParaRPr lang="en-US" dirty="0"/>
          </a:p>
          <a:p>
            <a:pPr marL="272270" lvl="1" indent="0">
              <a:buNone/>
            </a:pPr>
            <a:r>
              <a:rPr lang="en-US" sz="2000" dirty="0"/>
              <a:t>Small Intestine </a:t>
            </a:r>
            <a:r>
              <a:rPr lang="en-US" sz="2000"/>
              <a:t>(</a:t>
            </a:r>
            <a:r>
              <a:rPr lang="en-US" sz="2000" smtClean="0"/>
              <a:t>T8, </a:t>
            </a:r>
            <a:r>
              <a:rPr lang="en-US" sz="2000" dirty="0" smtClean="0"/>
              <a:t>T9 &amp; T10 </a:t>
            </a:r>
            <a:r>
              <a:rPr lang="en-US" sz="2000" dirty="0"/>
              <a:t>lamina of </a:t>
            </a:r>
            <a:r>
              <a:rPr lang="en-US" sz="2000" dirty="0" smtClean="0"/>
              <a:t>TP) </a:t>
            </a:r>
            <a:r>
              <a:rPr lang="en-US" sz="2000" dirty="0"/>
              <a:t>Appendix </a:t>
            </a:r>
            <a:r>
              <a:rPr lang="en-US" sz="2000" dirty="0" smtClean="0"/>
              <a:t>(T11 lamina </a:t>
            </a:r>
            <a:r>
              <a:rPr lang="en-US" sz="2000" dirty="0"/>
              <a:t>of TP </a:t>
            </a:r>
            <a:r>
              <a:rPr lang="en-US" sz="2000" dirty="0" smtClean="0"/>
              <a:t>Right)</a:t>
            </a:r>
          </a:p>
          <a:p>
            <a:pPr marL="272270" lvl="1" indent="0">
              <a:buNone/>
            </a:pPr>
            <a:r>
              <a:rPr lang="en-US" sz="2000" dirty="0" smtClean="0"/>
              <a:t>Rectum (Lateral aspect of posterior mid-sacrum)</a:t>
            </a:r>
          </a:p>
          <a:p>
            <a:pPr marL="272270" lvl="1" indent="0">
              <a:buNone/>
            </a:pPr>
            <a:r>
              <a:rPr lang="en-US" sz="2000" dirty="0" smtClean="0"/>
              <a:t>Colon (triangle area from L3-L5 transverse processes to iliac crest)</a:t>
            </a:r>
            <a:endParaRPr lang="en-US" sz="2000" dirty="0"/>
          </a:p>
        </p:txBody>
      </p:sp>
      <p:sp>
        <p:nvSpPr>
          <p:cNvPr id="44035" name="Rectangle 3"/>
          <p:cNvSpPr>
            <a:spLocks/>
          </p:cNvSpPr>
          <p:nvPr/>
        </p:nvSpPr>
        <p:spPr bwMode="auto">
          <a:xfrm>
            <a:off x="266775" y="4453681"/>
            <a:ext cx="3053953" cy="48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endParaRPr lang="en-US" sz="1500" dirty="0">
              <a:ea typeface="ＭＳ Ｐゴシック" charset="0"/>
              <a:cs typeface="Palatino" charset="0"/>
            </a:endParaRPr>
          </a:p>
        </p:txBody>
      </p:sp>
      <p:sp>
        <p:nvSpPr>
          <p:cNvPr id="44036" name="Oval 4"/>
          <p:cNvSpPr>
            <a:spLocks/>
          </p:cNvSpPr>
          <p:nvPr/>
        </p:nvSpPr>
        <p:spPr bwMode="auto">
          <a:xfrm>
            <a:off x="4227000" y="2088145"/>
            <a:ext cx="232172" cy="12724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4037" name="Oval 5"/>
          <p:cNvSpPr>
            <a:spLocks/>
          </p:cNvSpPr>
          <p:nvPr/>
        </p:nvSpPr>
        <p:spPr bwMode="auto">
          <a:xfrm>
            <a:off x="4227000" y="2377189"/>
            <a:ext cx="232172" cy="127248"/>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4041" name="Oval 9"/>
          <p:cNvSpPr>
            <a:spLocks/>
          </p:cNvSpPr>
          <p:nvPr/>
        </p:nvSpPr>
        <p:spPr bwMode="auto">
          <a:xfrm>
            <a:off x="1893094" y="2592499"/>
            <a:ext cx="116086" cy="45719"/>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4043" name="Oval 11"/>
          <p:cNvSpPr>
            <a:spLocks/>
          </p:cNvSpPr>
          <p:nvPr/>
        </p:nvSpPr>
        <p:spPr bwMode="auto">
          <a:xfrm>
            <a:off x="1893094" y="2223017"/>
            <a:ext cx="104180" cy="45719"/>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4044" name="Oval 12"/>
          <p:cNvSpPr>
            <a:spLocks/>
          </p:cNvSpPr>
          <p:nvPr/>
        </p:nvSpPr>
        <p:spPr bwMode="auto">
          <a:xfrm>
            <a:off x="1893094" y="2349472"/>
            <a:ext cx="116086" cy="45719"/>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4045" name="Oval 13"/>
          <p:cNvSpPr>
            <a:spLocks/>
          </p:cNvSpPr>
          <p:nvPr/>
        </p:nvSpPr>
        <p:spPr bwMode="auto">
          <a:xfrm>
            <a:off x="1893094" y="2475927"/>
            <a:ext cx="116086" cy="58696"/>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pic>
        <p:nvPicPr>
          <p:cNvPr id="3" name="Picture 2"/>
          <p:cNvPicPr>
            <a:picLocks noChangeAspect="1"/>
          </p:cNvPicPr>
          <p:nvPr/>
        </p:nvPicPr>
        <p:blipFill>
          <a:blip r:embed="rId5"/>
          <a:stretch>
            <a:fillRect/>
          </a:stretch>
        </p:blipFill>
        <p:spPr>
          <a:xfrm>
            <a:off x="1756005" y="2339754"/>
            <a:ext cx="95663" cy="50349"/>
          </a:xfrm>
          <a:prstGeom prst="rect">
            <a:avLst/>
          </a:prstGeom>
        </p:spPr>
      </p:pic>
      <p:pic>
        <p:nvPicPr>
          <p:cNvPr id="4" name="Picture 3"/>
          <p:cNvPicPr>
            <a:picLocks noChangeAspect="1"/>
          </p:cNvPicPr>
          <p:nvPr/>
        </p:nvPicPr>
        <p:blipFill>
          <a:blip r:embed="rId5"/>
          <a:stretch>
            <a:fillRect/>
          </a:stretch>
        </p:blipFill>
        <p:spPr>
          <a:xfrm>
            <a:off x="1735834" y="2473658"/>
            <a:ext cx="115834" cy="60965"/>
          </a:xfrm>
          <a:prstGeom prst="rect">
            <a:avLst/>
          </a:prstGeom>
        </p:spPr>
      </p:pic>
      <p:pic>
        <p:nvPicPr>
          <p:cNvPr id="5" name="Picture 4"/>
          <p:cNvPicPr>
            <a:picLocks noChangeAspect="1"/>
          </p:cNvPicPr>
          <p:nvPr/>
        </p:nvPicPr>
        <p:blipFill>
          <a:blip r:embed="rId5"/>
          <a:stretch>
            <a:fillRect/>
          </a:stretch>
        </p:blipFill>
        <p:spPr>
          <a:xfrm>
            <a:off x="1750316" y="2215393"/>
            <a:ext cx="101352" cy="53343"/>
          </a:xfrm>
          <a:prstGeom prst="rect">
            <a:avLst/>
          </a:prstGeom>
        </p:spPr>
      </p:pic>
      <p:pic>
        <p:nvPicPr>
          <p:cNvPr id="6" name="Picture 5"/>
          <p:cNvPicPr>
            <a:picLocks noChangeAspect="1"/>
          </p:cNvPicPr>
          <p:nvPr/>
        </p:nvPicPr>
        <p:blipFill>
          <a:blip r:embed="rId6"/>
          <a:stretch>
            <a:fillRect/>
          </a:stretch>
        </p:blipFill>
        <p:spPr>
          <a:xfrm>
            <a:off x="4231279" y="2748446"/>
            <a:ext cx="231668" cy="128027"/>
          </a:xfrm>
          <a:prstGeom prst="rect">
            <a:avLst/>
          </a:prstGeom>
        </p:spPr>
      </p:pic>
      <p:pic>
        <p:nvPicPr>
          <p:cNvPr id="7" name="Picture 6"/>
          <p:cNvPicPr>
            <a:picLocks noChangeAspect="1"/>
          </p:cNvPicPr>
          <p:nvPr/>
        </p:nvPicPr>
        <p:blipFill>
          <a:blip r:embed="rId6"/>
          <a:stretch>
            <a:fillRect/>
          </a:stretch>
        </p:blipFill>
        <p:spPr>
          <a:xfrm rot="5400000">
            <a:off x="1897293" y="3902736"/>
            <a:ext cx="142637" cy="78826"/>
          </a:xfrm>
          <a:prstGeom prst="rect">
            <a:avLst/>
          </a:prstGeom>
        </p:spPr>
      </p:pic>
      <p:pic>
        <p:nvPicPr>
          <p:cNvPr id="8" name="Picture 7"/>
          <p:cNvPicPr>
            <a:picLocks noChangeAspect="1"/>
          </p:cNvPicPr>
          <p:nvPr/>
        </p:nvPicPr>
        <p:blipFill>
          <a:blip r:embed="rId7"/>
          <a:stretch>
            <a:fillRect/>
          </a:stretch>
        </p:blipFill>
        <p:spPr>
          <a:xfrm>
            <a:off x="1740406" y="3867150"/>
            <a:ext cx="79255" cy="146317"/>
          </a:xfrm>
          <a:prstGeom prst="rect">
            <a:avLst/>
          </a:prstGeom>
        </p:spPr>
      </p:pic>
      <p:sp>
        <p:nvSpPr>
          <p:cNvPr id="9" name="Oval 8"/>
          <p:cNvSpPr/>
          <p:nvPr/>
        </p:nvSpPr>
        <p:spPr>
          <a:xfrm>
            <a:off x="4227000" y="3440934"/>
            <a:ext cx="232172" cy="76200"/>
          </a:xfrm>
          <a:prstGeom prst="ellipse">
            <a:avLst/>
          </a:prstGeom>
          <a:solidFill>
            <a:srgbClr val="6DF412"/>
          </a:solidFill>
          <a:ln>
            <a:solidFill>
              <a:srgbClr val="6DF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77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Genitourinary</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95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Viscerosomatic Reflex</a:t>
            </a:r>
            <a:endParaRPr lang="en-US" b="1" dirty="0"/>
          </a:p>
        </p:txBody>
      </p:sp>
      <p:sp>
        <p:nvSpPr>
          <p:cNvPr id="3" name="Content Placeholder 2"/>
          <p:cNvSpPr>
            <a:spLocks noGrp="1"/>
          </p:cNvSpPr>
          <p:nvPr>
            <p:ph idx="1"/>
          </p:nvPr>
        </p:nvSpPr>
        <p:spPr>
          <a:xfrm>
            <a:off x="5108028" y="1733550"/>
            <a:ext cx="3581400" cy="3013476"/>
          </a:xfrm>
        </p:spPr>
        <p:txBody>
          <a:bodyPr>
            <a:normAutofit fontScale="92500"/>
          </a:bodyPr>
          <a:lstStyle/>
          <a:p>
            <a:r>
              <a:rPr lang="en-US" dirty="0" smtClean="0"/>
              <a:t>Localized visceral stimuli producing patterns of reflex response in segmentally related somatic structures</a:t>
            </a:r>
            <a:endParaRPr lang="en-US" dirty="0"/>
          </a:p>
        </p:txBody>
      </p:sp>
      <p:pic>
        <p:nvPicPr>
          <p:cNvPr id="4" name="Picture 3"/>
          <p:cNvPicPr>
            <a:picLocks noChangeAspect="1"/>
          </p:cNvPicPr>
          <p:nvPr/>
        </p:nvPicPr>
        <p:blipFill>
          <a:blip r:embed="rId3"/>
          <a:stretch>
            <a:fillRect/>
          </a:stretch>
        </p:blipFill>
        <p:spPr>
          <a:xfrm>
            <a:off x="457200" y="1352550"/>
            <a:ext cx="4243184" cy="2932430"/>
          </a:xfrm>
          <a:prstGeom prst="rect">
            <a:avLst/>
          </a:prstGeom>
        </p:spPr>
      </p:pic>
    </p:spTree>
    <p:extLst>
      <p:ext uri="{BB962C8B-B14F-4D97-AF65-F5344CB8AC3E}">
        <p14:creationId xmlns:p14="http://schemas.microsoft.com/office/powerpoint/2010/main" val="974849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8229600" cy="857250"/>
          </a:xfrm>
        </p:spPr>
        <p:txBody>
          <a:bodyPr>
            <a:normAutofit fontScale="90000"/>
          </a:bodyPr>
          <a:lstStyle/>
          <a:p>
            <a:r>
              <a:rPr lang="en-US" sz="3200" b="1" dirty="0" smtClean="0"/>
              <a:t>Genitourinary </a:t>
            </a:r>
            <a:r>
              <a:rPr lang="en-US" sz="3200" b="1" dirty="0" err="1" smtClean="0"/>
              <a:t>Viscerosomatic</a:t>
            </a:r>
            <a:r>
              <a:rPr lang="en-US" sz="3200" b="1" dirty="0" smtClean="0"/>
              <a:t> Paravertebral TART Levels</a:t>
            </a:r>
            <a:endParaRPr lang="en-US" sz="3200" b="1" dirty="0"/>
          </a:p>
        </p:txBody>
      </p:sp>
      <p:sp>
        <p:nvSpPr>
          <p:cNvPr id="3" name="Content Placeholder 2"/>
          <p:cNvSpPr>
            <a:spLocks noGrp="1"/>
          </p:cNvSpPr>
          <p:nvPr>
            <p:ph idx="1"/>
          </p:nvPr>
        </p:nvSpPr>
        <p:spPr>
          <a:xfrm>
            <a:off x="457200" y="1504950"/>
            <a:ext cx="8229600" cy="3394472"/>
          </a:xfrm>
        </p:spPr>
        <p:txBody>
          <a:bodyPr>
            <a:normAutofit fontScale="40000" lnSpcReduction="20000"/>
          </a:bodyPr>
          <a:lstStyle/>
          <a:p>
            <a:r>
              <a:rPr lang="en-US" sz="4000" dirty="0">
                <a:ea typeface="ＭＳ Ｐゴシック" charset="0"/>
                <a:cs typeface="Palatino" charset="0"/>
              </a:rPr>
              <a:t>S</a:t>
            </a:r>
            <a:r>
              <a:rPr lang="en-US" sz="4000" dirty="0" smtClean="0">
                <a:ea typeface="ＭＳ Ｐゴシック" charset="0"/>
                <a:cs typeface="Palatino" charset="0"/>
              </a:rPr>
              <a:t>ympathetic-mediated</a:t>
            </a:r>
            <a:endParaRPr lang="en-US" sz="4000" dirty="0">
              <a:ea typeface="ＭＳ Ｐゴシック" charset="0"/>
              <a:cs typeface="Palatino" charset="0"/>
            </a:endParaRPr>
          </a:p>
          <a:p>
            <a:pPr lvl="1"/>
            <a:r>
              <a:rPr lang="en-US" dirty="0" smtClean="0"/>
              <a:t>Kidney</a:t>
            </a:r>
            <a:endParaRPr lang="en-US" dirty="0"/>
          </a:p>
          <a:p>
            <a:pPr lvl="2"/>
            <a:r>
              <a:rPr lang="en-US" dirty="0" smtClean="0"/>
              <a:t>T10-L1</a:t>
            </a:r>
            <a:endParaRPr lang="en-US" dirty="0"/>
          </a:p>
          <a:p>
            <a:pPr lvl="1"/>
            <a:r>
              <a:rPr lang="en-US" dirty="0" smtClean="0"/>
              <a:t>Ureters</a:t>
            </a:r>
            <a:endParaRPr lang="en-US" dirty="0"/>
          </a:p>
          <a:p>
            <a:pPr lvl="2"/>
            <a:r>
              <a:rPr lang="en-US" dirty="0" smtClean="0"/>
              <a:t>TT10-L2</a:t>
            </a:r>
            <a:endParaRPr lang="en-US" dirty="0"/>
          </a:p>
          <a:p>
            <a:pPr lvl="1"/>
            <a:r>
              <a:rPr lang="en-US" dirty="0" smtClean="0"/>
              <a:t>Bladder</a:t>
            </a:r>
          </a:p>
          <a:p>
            <a:pPr lvl="2"/>
            <a:r>
              <a:rPr lang="en-US" dirty="0" smtClean="0"/>
              <a:t>T10-L2</a:t>
            </a:r>
          </a:p>
          <a:p>
            <a:pPr lvl="1"/>
            <a:r>
              <a:rPr lang="en-US" dirty="0" smtClean="0"/>
              <a:t>Uterus</a:t>
            </a:r>
            <a:endParaRPr lang="en-US" dirty="0"/>
          </a:p>
          <a:p>
            <a:pPr lvl="2"/>
            <a:r>
              <a:rPr lang="en-US" dirty="0" smtClean="0"/>
              <a:t>T10-L2</a:t>
            </a:r>
          </a:p>
          <a:p>
            <a:pPr lvl="1"/>
            <a:r>
              <a:rPr lang="en-US" dirty="0" smtClean="0"/>
              <a:t>Prostate</a:t>
            </a:r>
            <a:endParaRPr lang="en-US" dirty="0"/>
          </a:p>
          <a:p>
            <a:pPr lvl="2"/>
            <a:r>
              <a:rPr lang="en-US" dirty="0" smtClean="0"/>
              <a:t>T11-L2</a:t>
            </a:r>
            <a:endParaRPr lang="en-US" dirty="0"/>
          </a:p>
          <a:p>
            <a:pPr lvl="1"/>
            <a:r>
              <a:rPr lang="en-US" dirty="0" smtClean="0"/>
              <a:t>Urethra</a:t>
            </a:r>
            <a:endParaRPr lang="en-US" dirty="0"/>
          </a:p>
          <a:p>
            <a:pPr lvl="2"/>
            <a:r>
              <a:rPr lang="en-US" dirty="0" smtClean="0"/>
              <a:t>T11-L2</a:t>
            </a:r>
            <a:endParaRPr lang="en-US" dirty="0"/>
          </a:p>
          <a:p>
            <a:pPr lvl="1"/>
            <a:r>
              <a:rPr lang="en-US" dirty="0" smtClean="0"/>
              <a:t>Gonads</a:t>
            </a:r>
            <a:endParaRPr lang="en-US" dirty="0"/>
          </a:p>
          <a:p>
            <a:pPr lvl="2"/>
            <a:r>
              <a:rPr lang="en-US" dirty="0" smtClean="0"/>
              <a:t>T9-T10</a:t>
            </a:r>
            <a:endParaRPr lang="en-US" dirty="0"/>
          </a:p>
          <a:p>
            <a:r>
              <a:rPr lang="en-US" sz="4500" dirty="0" smtClean="0">
                <a:ea typeface="ＭＳ Ｐゴシック" charset="0"/>
                <a:cs typeface="Palatino" charset="0"/>
              </a:rPr>
              <a:t>Parasympathetics</a:t>
            </a:r>
          </a:p>
          <a:p>
            <a:pPr lvl="1"/>
            <a:r>
              <a:rPr lang="en-US" sz="4100" dirty="0" smtClean="0">
                <a:ea typeface="ＭＳ Ｐゴシック" charset="0"/>
                <a:cs typeface="Palatino" charset="0"/>
              </a:rPr>
              <a:t>via Vagus nerve can cause TART at </a:t>
            </a:r>
            <a:r>
              <a:rPr lang="en-US" sz="4000" dirty="0" smtClean="0">
                <a:ea typeface="ＭＳ Ｐゴシック" charset="0"/>
                <a:cs typeface="Palatino" charset="0"/>
              </a:rPr>
              <a:t>OA-C2 or </a:t>
            </a:r>
            <a:r>
              <a:rPr lang="en-US" sz="4000" dirty="0">
                <a:ea typeface="ＭＳ Ｐゴシック" charset="0"/>
              </a:rPr>
              <a:t>Via S2-S4 can cause TART at </a:t>
            </a:r>
            <a:r>
              <a:rPr lang="en-US" sz="4000" dirty="0" smtClean="0">
                <a:ea typeface="ＭＳ Ｐゴシック" charset="0"/>
              </a:rPr>
              <a:t>S2-S4 (see the individual organ slides for more information)</a:t>
            </a:r>
            <a:endParaRPr lang="en-US" sz="4000" dirty="0"/>
          </a:p>
          <a:p>
            <a:pPr lvl="1"/>
            <a:endParaRPr lang="en-US" dirty="0"/>
          </a:p>
          <a:p>
            <a:endParaRPr lang="en-US" dirty="0"/>
          </a:p>
        </p:txBody>
      </p:sp>
    </p:spTree>
    <p:extLst>
      <p:ext uri="{BB962C8B-B14F-4D97-AF65-F5344CB8AC3E}">
        <p14:creationId xmlns:p14="http://schemas.microsoft.com/office/powerpoint/2010/main" val="3980294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a:t>
            </a:r>
            <a:endParaRPr lang="en-US" dirty="0"/>
          </a:p>
        </p:txBody>
      </p:sp>
      <p:sp>
        <p:nvSpPr>
          <p:cNvPr id="3" name="Content Placeholder 2"/>
          <p:cNvSpPr>
            <a:spLocks noGrp="1"/>
          </p:cNvSpPr>
          <p:nvPr>
            <p:ph idx="1"/>
          </p:nvPr>
        </p:nvSpPr>
        <p:spPr/>
        <p:txBody>
          <a:bodyPr>
            <a:normAutofit fontScale="85000" lnSpcReduction="20000"/>
          </a:bodyPr>
          <a:lstStyle/>
          <a:p>
            <a:r>
              <a:rPr lang="en-US" dirty="0"/>
              <a:t>Viscerosomatics</a:t>
            </a:r>
          </a:p>
          <a:p>
            <a:pPr lvl="1"/>
            <a:r>
              <a:rPr lang="en-US" dirty="0"/>
              <a:t>Paravertebral Tissue/Texture changes: </a:t>
            </a:r>
            <a:endParaRPr lang="en-US" dirty="0" smtClean="0"/>
          </a:p>
          <a:p>
            <a:pPr lvl="2"/>
            <a:r>
              <a:rPr lang="en-US" dirty="0" smtClean="0"/>
              <a:t>T10-L1</a:t>
            </a:r>
          </a:p>
          <a:p>
            <a:pPr lvl="1"/>
            <a:r>
              <a:rPr lang="en-US" dirty="0" smtClean="0">
                <a:ea typeface="ＭＳ Ｐゴシック" charset="0"/>
              </a:rPr>
              <a:t>Parasympathetics: </a:t>
            </a:r>
            <a:r>
              <a:rPr lang="en-US" dirty="0">
                <a:ea typeface="ＭＳ Ｐゴシック" charset="0"/>
                <a:cs typeface="Palatino" charset="0"/>
              </a:rPr>
              <a:t>Via </a:t>
            </a:r>
            <a:r>
              <a:rPr lang="en-US" dirty="0" err="1">
                <a:ea typeface="ＭＳ Ｐゴシック" charset="0"/>
                <a:cs typeface="Palatino" charset="0"/>
              </a:rPr>
              <a:t>Vagus</a:t>
            </a:r>
            <a:r>
              <a:rPr lang="en-US" dirty="0">
                <a:ea typeface="ＭＳ Ｐゴシック" charset="0"/>
                <a:cs typeface="Palatino" charset="0"/>
              </a:rPr>
              <a:t> nerve (CN X) can cause TART from OA-C2</a:t>
            </a:r>
            <a:endParaRPr lang="en-US" dirty="0"/>
          </a:p>
          <a:p>
            <a:pPr lvl="1"/>
            <a:r>
              <a:rPr lang="en-US" dirty="0" smtClean="0"/>
              <a:t>Chapman points:</a:t>
            </a:r>
          </a:p>
          <a:p>
            <a:pPr lvl="2"/>
            <a:r>
              <a:rPr lang="en-US" dirty="0" smtClean="0"/>
              <a:t>Anteriorly-</a:t>
            </a:r>
          </a:p>
          <a:p>
            <a:pPr lvl="3"/>
            <a:r>
              <a:rPr lang="en-US" sz="1900" dirty="0" smtClean="0"/>
              <a:t>1 </a:t>
            </a:r>
            <a:r>
              <a:rPr lang="en-US" sz="1900" dirty="0"/>
              <a:t>inch lateral &amp; 1 inch superior of umbilicus</a:t>
            </a:r>
          </a:p>
          <a:p>
            <a:pPr lvl="2"/>
            <a:r>
              <a:rPr lang="en-US" dirty="0" smtClean="0"/>
              <a:t>Posteriorly- </a:t>
            </a:r>
          </a:p>
          <a:p>
            <a:pPr lvl="3"/>
            <a:r>
              <a:rPr lang="en-US" dirty="0"/>
              <a:t>T12 &amp; L1 lamina of </a:t>
            </a:r>
            <a:r>
              <a:rPr lang="en-US" dirty="0" smtClean="0"/>
              <a:t>TP</a:t>
            </a:r>
            <a:endParaRPr lang="en-US" dirty="0"/>
          </a:p>
        </p:txBody>
      </p:sp>
    </p:spTree>
    <p:extLst>
      <p:ext uri="{BB962C8B-B14F-4D97-AF65-F5344CB8AC3E}">
        <p14:creationId xmlns:p14="http://schemas.microsoft.com/office/powerpoint/2010/main" val="2431767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Adrenals</a:t>
            </a:r>
            <a:endParaRPr lang="en-US" dirty="0"/>
          </a:p>
        </p:txBody>
      </p:sp>
      <p:sp>
        <p:nvSpPr>
          <p:cNvPr id="3" name="Content Placeholder 2"/>
          <p:cNvSpPr>
            <a:spLocks noGrp="1"/>
          </p:cNvSpPr>
          <p:nvPr>
            <p:ph idx="1"/>
          </p:nvPr>
        </p:nvSpPr>
        <p:spPr/>
        <p:txBody>
          <a:bodyPr>
            <a:normAutofit fontScale="70000" lnSpcReduction="20000"/>
          </a:bodyPr>
          <a:lstStyle/>
          <a:p>
            <a:r>
              <a:rPr lang="en-US" dirty="0"/>
              <a:t>Viscerosomatics</a:t>
            </a:r>
          </a:p>
          <a:p>
            <a:pPr lvl="1"/>
            <a:r>
              <a:rPr lang="en-US" dirty="0"/>
              <a:t>Paravertebral Tissue/Texture changes: </a:t>
            </a:r>
            <a:endParaRPr lang="en-US" dirty="0" smtClean="0"/>
          </a:p>
          <a:p>
            <a:pPr lvl="2"/>
            <a:r>
              <a:rPr lang="en-US" dirty="0" smtClean="0"/>
              <a:t>T8-T10</a:t>
            </a:r>
          </a:p>
          <a:p>
            <a:pPr lvl="1"/>
            <a:r>
              <a:rPr lang="en-US" dirty="0" err="1" smtClean="0">
                <a:ea typeface="ＭＳ Ｐゴシック" charset="0"/>
              </a:rPr>
              <a:t>Parasympathetics</a:t>
            </a:r>
            <a:r>
              <a:rPr lang="en-US" dirty="0" smtClean="0">
                <a:ea typeface="ＭＳ Ｐゴシック" charset="0"/>
              </a:rPr>
              <a:t>: While the adrenals are generally considered </a:t>
            </a:r>
            <a:r>
              <a:rPr lang="en-US" dirty="0">
                <a:ea typeface="ＭＳ Ｐゴシック" charset="0"/>
              </a:rPr>
              <a:t>modified sympathetic </a:t>
            </a:r>
            <a:r>
              <a:rPr lang="en-US" dirty="0" smtClean="0">
                <a:ea typeface="ＭＳ Ｐゴシック" charset="0"/>
              </a:rPr>
              <a:t>ganglia, there is evidence that they also receive innervation from the </a:t>
            </a:r>
            <a:r>
              <a:rPr lang="en-US" dirty="0" err="1" smtClean="0">
                <a:ea typeface="ＭＳ Ｐゴシック" charset="0"/>
                <a:cs typeface="Palatino" charset="0"/>
              </a:rPr>
              <a:t>Vagus</a:t>
            </a:r>
            <a:r>
              <a:rPr lang="en-US" dirty="0" smtClean="0">
                <a:ea typeface="ＭＳ Ｐゴシック" charset="0"/>
                <a:cs typeface="Palatino" charset="0"/>
              </a:rPr>
              <a:t> </a:t>
            </a:r>
            <a:r>
              <a:rPr lang="en-US" dirty="0">
                <a:ea typeface="ＭＳ Ｐゴシック" charset="0"/>
                <a:cs typeface="Palatino" charset="0"/>
              </a:rPr>
              <a:t>nerve (CN X</a:t>
            </a:r>
            <a:r>
              <a:rPr lang="en-US" dirty="0" smtClean="0">
                <a:ea typeface="ＭＳ Ｐゴシック" charset="0"/>
                <a:cs typeface="Palatino" charset="0"/>
              </a:rPr>
              <a:t>), which </a:t>
            </a:r>
            <a:r>
              <a:rPr lang="en-US" dirty="0">
                <a:ea typeface="ＭＳ Ｐゴシック" charset="0"/>
                <a:cs typeface="Palatino" charset="0"/>
              </a:rPr>
              <a:t>can cause TART from OA-C2</a:t>
            </a:r>
            <a:endParaRPr lang="en-US" dirty="0"/>
          </a:p>
          <a:p>
            <a:pPr lvl="1"/>
            <a:r>
              <a:rPr lang="en-US" dirty="0" smtClean="0"/>
              <a:t>Chapman points:</a:t>
            </a:r>
          </a:p>
          <a:p>
            <a:pPr lvl="2"/>
            <a:r>
              <a:rPr lang="en-US" dirty="0" smtClean="0"/>
              <a:t>Anteriorly-</a:t>
            </a:r>
          </a:p>
          <a:p>
            <a:pPr lvl="3"/>
            <a:r>
              <a:rPr lang="en-US" sz="1900" dirty="0" smtClean="0"/>
              <a:t>1 </a:t>
            </a:r>
            <a:r>
              <a:rPr lang="en-US" sz="1900" dirty="0"/>
              <a:t>inch lateral &amp; </a:t>
            </a:r>
            <a:r>
              <a:rPr lang="en-US" sz="1900" dirty="0" smtClean="0"/>
              <a:t>2 inches </a:t>
            </a:r>
            <a:r>
              <a:rPr lang="en-US" sz="1900" dirty="0"/>
              <a:t>superior of umbilicus</a:t>
            </a:r>
          </a:p>
          <a:p>
            <a:pPr lvl="2"/>
            <a:r>
              <a:rPr lang="en-US" dirty="0" smtClean="0"/>
              <a:t>Posteriorly- </a:t>
            </a:r>
          </a:p>
          <a:p>
            <a:pPr lvl="3"/>
            <a:r>
              <a:rPr lang="en-US" dirty="0" smtClean="0"/>
              <a:t>T11 </a:t>
            </a:r>
            <a:r>
              <a:rPr lang="en-US" dirty="0"/>
              <a:t>&amp; </a:t>
            </a:r>
            <a:r>
              <a:rPr lang="en-US" dirty="0" smtClean="0"/>
              <a:t>T12 </a:t>
            </a:r>
            <a:r>
              <a:rPr lang="en-US" dirty="0"/>
              <a:t>lamina of </a:t>
            </a:r>
            <a:r>
              <a:rPr lang="en-US" dirty="0" smtClean="0"/>
              <a:t>TP</a:t>
            </a:r>
            <a:endParaRPr lang="en-US" dirty="0"/>
          </a:p>
        </p:txBody>
      </p:sp>
    </p:spTree>
    <p:extLst>
      <p:ext uri="{BB962C8B-B14F-4D97-AF65-F5344CB8AC3E}">
        <p14:creationId xmlns:p14="http://schemas.microsoft.com/office/powerpoint/2010/main" val="3983784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Bladder</a:t>
            </a:r>
            <a:endParaRPr lang="en-US" dirty="0"/>
          </a:p>
        </p:txBody>
      </p:sp>
      <p:sp>
        <p:nvSpPr>
          <p:cNvPr id="3" name="Content Placeholder 2"/>
          <p:cNvSpPr>
            <a:spLocks noGrp="1"/>
          </p:cNvSpPr>
          <p:nvPr>
            <p:ph idx="1"/>
          </p:nvPr>
        </p:nvSpPr>
        <p:spPr/>
        <p:txBody>
          <a:bodyPr>
            <a:normAutofit fontScale="92500" lnSpcReduction="20000"/>
          </a:bodyPr>
          <a:lstStyle/>
          <a:p>
            <a:r>
              <a:rPr lang="en-US" dirty="0"/>
              <a:t>Viscerosomatics</a:t>
            </a:r>
          </a:p>
          <a:p>
            <a:pPr lvl="1"/>
            <a:r>
              <a:rPr lang="en-US" dirty="0"/>
              <a:t>Paravertebral Tissue/Texture changes: </a:t>
            </a:r>
            <a:endParaRPr lang="en-US" dirty="0" smtClean="0"/>
          </a:p>
          <a:p>
            <a:pPr lvl="2"/>
            <a:r>
              <a:rPr lang="en-US" dirty="0" smtClean="0"/>
              <a:t>T10-L2</a:t>
            </a:r>
          </a:p>
          <a:p>
            <a:pPr lvl="1"/>
            <a:r>
              <a:rPr lang="en-US" dirty="0" smtClean="0">
                <a:ea typeface="ＭＳ Ｐゴシック" charset="0"/>
              </a:rPr>
              <a:t>Parasympathetics: </a:t>
            </a:r>
            <a:r>
              <a:rPr lang="en-US" dirty="0">
                <a:ea typeface="ＭＳ Ｐゴシック" charset="0"/>
              </a:rPr>
              <a:t>Via S2-S4 can cause TART at S2-S4</a:t>
            </a:r>
            <a:endParaRPr lang="en-US" dirty="0"/>
          </a:p>
          <a:p>
            <a:pPr lvl="1"/>
            <a:r>
              <a:rPr lang="en-US" dirty="0" smtClean="0"/>
              <a:t>Chapman points:</a:t>
            </a:r>
          </a:p>
          <a:p>
            <a:pPr lvl="2"/>
            <a:r>
              <a:rPr lang="en-US" dirty="0" smtClean="0"/>
              <a:t>Anteriorly-</a:t>
            </a:r>
          </a:p>
          <a:p>
            <a:pPr lvl="3"/>
            <a:r>
              <a:rPr lang="en-US" sz="1900" dirty="0"/>
              <a:t>P</a:t>
            </a:r>
            <a:r>
              <a:rPr lang="en-US" sz="1900" dirty="0" smtClean="0"/>
              <a:t>eri-umbilical</a:t>
            </a:r>
            <a:endParaRPr lang="en-US" sz="1900" dirty="0"/>
          </a:p>
          <a:p>
            <a:pPr lvl="2"/>
            <a:r>
              <a:rPr lang="en-US" dirty="0" smtClean="0"/>
              <a:t>Posteriorly- </a:t>
            </a:r>
          </a:p>
          <a:p>
            <a:pPr lvl="3"/>
            <a:r>
              <a:rPr lang="en-US" dirty="0"/>
              <a:t> </a:t>
            </a:r>
            <a:r>
              <a:rPr lang="en-US" sz="1900" dirty="0"/>
              <a:t>L2 upper edge of </a:t>
            </a:r>
            <a:r>
              <a:rPr lang="en-US" sz="1900" dirty="0" smtClean="0"/>
              <a:t>TP</a:t>
            </a:r>
            <a:endParaRPr lang="en-US" sz="1900" dirty="0"/>
          </a:p>
        </p:txBody>
      </p:sp>
    </p:spTree>
    <p:extLst>
      <p:ext uri="{BB962C8B-B14F-4D97-AF65-F5344CB8AC3E}">
        <p14:creationId xmlns:p14="http://schemas.microsoft.com/office/powerpoint/2010/main" val="2959534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Uterus</a:t>
            </a:r>
            <a:endParaRPr lang="en-US" dirty="0"/>
          </a:p>
        </p:txBody>
      </p:sp>
      <p:sp>
        <p:nvSpPr>
          <p:cNvPr id="3" name="Content Placeholder 2"/>
          <p:cNvSpPr>
            <a:spLocks noGrp="1"/>
          </p:cNvSpPr>
          <p:nvPr>
            <p:ph idx="1"/>
          </p:nvPr>
        </p:nvSpPr>
        <p:spPr/>
        <p:txBody>
          <a:bodyPr>
            <a:normAutofit fontScale="92500" lnSpcReduction="20000"/>
          </a:bodyPr>
          <a:lstStyle/>
          <a:p>
            <a:r>
              <a:rPr lang="en-US" dirty="0"/>
              <a:t>Viscerosomatics</a:t>
            </a:r>
          </a:p>
          <a:p>
            <a:pPr lvl="1"/>
            <a:r>
              <a:rPr lang="en-US" dirty="0"/>
              <a:t>Paravertebral Tissue/Texture changes: </a:t>
            </a:r>
            <a:endParaRPr lang="en-US" dirty="0" smtClean="0"/>
          </a:p>
          <a:p>
            <a:pPr lvl="2"/>
            <a:r>
              <a:rPr lang="en-US" dirty="0" smtClean="0"/>
              <a:t>T10-L2</a:t>
            </a:r>
          </a:p>
          <a:p>
            <a:pPr lvl="1"/>
            <a:r>
              <a:rPr lang="en-US" dirty="0" smtClean="0">
                <a:ea typeface="ＭＳ Ｐゴシック" charset="0"/>
              </a:rPr>
              <a:t>Parasympathetics: </a:t>
            </a:r>
            <a:r>
              <a:rPr lang="en-US" dirty="0">
                <a:ea typeface="ＭＳ Ｐゴシック" charset="0"/>
              </a:rPr>
              <a:t>Via S2-S4 can cause TART at S2-S4</a:t>
            </a:r>
            <a:endParaRPr lang="en-US" dirty="0"/>
          </a:p>
          <a:p>
            <a:pPr lvl="1"/>
            <a:r>
              <a:rPr lang="en-US" dirty="0" smtClean="0"/>
              <a:t>Chapman points:</a:t>
            </a:r>
          </a:p>
          <a:p>
            <a:pPr lvl="2"/>
            <a:r>
              <a:rPr lang="en-US" dirty="0" smtClean="0"/>
              <a:t>Anteriorly-</a:t>
            </a:r>
          </a:p>
          <a:p>
            <a:pPr lvl="3"/>
            <a:r>
              <a:rPr lang="en-US" sz="1900" dirty="0"/>
              <a:t>M</a:t>
            </a:r>
            <a:r>
              <a:rPr lang="en-US" sz="1900" dirty="0" smtClean="0"/>
              <a:t>edial </a:t>
            </a:r>
            <a:r>
              <a:rPr lang="en-US" sz="1900" dirty="0"/>
              <a:t>border of obturator foramen</a:t>
            </a:r>
          </a:p>
          <a:p>
            <a:pPr lvl="2"/>
            <a:r>
              <a:rPr lang="en-US" dirty="0" smtClean="0"/>
              <a:t>Posteriorly-</a:t>
            </a:r>
          </a:p>
          <a:p>
            <a:pPr lvl="3"/>
            <a:r>
              <a:rPr lang="en-US" sz="1900" dirty="0"/>
              <a:t>L5 Upper edge of TP &amp; lateral sacral base</a:t>
            </a:r>
            <a:endParaRPr lang="en-US" sz="1900" dirty="0" smtClean="0"/>
          </a:p>
        </p:txBody>
      </p:sp>
    </p:spTree>
    <p:extLst>
      <p:ext uri="{BB962C8B-B14F-4D97-AF65-F5344CB8AC3E}">
        <p14:creationId xmlns:p14="http://schemas.microsoft.com/office/powerpoint/2010/main" val="3329885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a:t>
            </a:r>
            <a:endParaRPr lang="en-US" dirty="0"/>
          </a:p>
        </p:txBody>
      </p:sp>
      <p:sp>
        <p:nvSpPr>
          <p:cNvPr id="3" name="Content Placeholder 2"/>
          <p:cNvSpPr>
            <a:spLocks noGrp="1"/>
          </p:cNvSpPr>
          <p:nvPr>
            <p:ph idx="1"/>
          </p:nvPr>
        </p:nvSpPr>
        <p:spPr/>
        <p:txBody>
          <a:bodyPr>
            <a:normAutofit fontScale="92500" lnSpcReduction="20000"/>
          </a:bodyPr>
          <a:lstStyle/>
          <a:p>
            <a:r>
              <a:rPr lang="en-US" dirty="0"/>
              <a:t>Viscerosomatics</a:t>
            </a:r>
          </a:p>
          <a:p>
            <a:pPr lvl="1"/>
            <a:r>
              <a:rPr lang="en-US" dirty="0"/>
              <a:t>Paravertebral Tissue/Texture changes: </a:t>
            </a:r>
            <a:endParaRPr lang="en-US" dirty="0" smtClean="0"/>
          </a:p>
          <a:p>
            <a:pPr lvl="2"/>
            <a:r>
              <a:rPr lang="en-US" dirty="0" smtClean="0"/>
              <a:t>T11-L2</a:t>
            </a:r>
          </a:p>
          <a:p>
            <a:pPr lvl="1"/>
            <a:r>
              <a:rPr lang="en-US" dirty="0" smtClean="0">
                <a:ea typeface="ＭＳ Ｐゴシック" charset="0"/>
              </a:rPr>
              <a:t>Parasympathetics: </a:t>
            </a:r>
            <a:r>
              <a:rPr lang="en-US" dirty="0">
                <a:ea typeface="ＭＳ Ｐゴシック" charset="0"/>
              </a:rPr>
              <a:t>Via S2-S4 can cause TART at S2-S4</a:t>
            </a:r>
            <a:endParaRPr lang="en-US" dirty="0"/>
          </a:p>
          <a:p>
            <a:pPr lvl="1"/>
            <a:r>
              <a:rPr lang="en-US" dirty="0" smtClean="0"/>
              <a:t>Chapman points:</a:t>
            </a:r>
          </a:p>
          <a:p>
            <a:pPr lvl="2"/>
            <a:r>
              <a:rPr lang="en-US" dirty="0" smtClean="0"/>
              <a:t>Anteriorly-</a:t>
            </a:r>
          </a:p>
          <a:p>
            <a:pPr lvl="3"/>
            <a:r>
              <a:rPr lang="en-US" sz="1900" dirty="0" smtClean="0"/>
              <a:t>Outer </a:t>
            </a:r>
            <a:r>
              <a:rPr lang="en-US" sz="1900" dirty="0"/>
              <a:t>femur along posterior ITB</a:t>
            </a:r>
          </a:p>
          <a:p>
            <a:pPr lvl="2"/>
            <a:r>
              <a:rPr lang="en-US" dirty="0" smtClean="0"/>
              <a:t>Posteriorly- </a:t>
            </a:r>
          </a:p>
          <a:p>
            <a:pPr lvl="3"/>
            <a:r>
              <a:rPr lang="en-US" sz="1900" dirty="0"/>
              <a:t>Lateral sacral </a:t>
            </a:r>
            <a:r>
              <a:rPr lang="en-US" sz="1900" dirty="0" smtClean="0"/>
              <a:t>base</a:t>
            </a:r>
            <a:endParaRPr lang="en-US" sz="1900" dirty="0"/>
          </a:p>
        </p:txBody>
      </p:sp>
    </p:spTree>
    <p:extLst>
      <p:ext uri="{BB962C8B-B14F-4D97-AF65-F5344CB8AC3E}">
        <p14:creationId xmlns:p14="http://schemas.microsoft.com/office/powerpoint/2010/main" val="1016315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Urethra</a:t>
            </a:r>
            <a:endParaRPr lang="en-US" dirty="0"/>
          </a:p>
        </p:txBody>
      </p:sp>
      <p:sp>
        <p:nvSpPr>
          <p:cNvPr id="3" name="Content Placeholder 2"/>
          <p:cNvSpPr>
            <a:spLocks noGrp="1"/>
          </p:cNvSpPr>
          <p:nvPr>
            <p:ph idx="1"/>
          </p:nvPr>
        </p:nvSpPr>
        <p:spPr/>
        <p:txBody>
          <a:bodyPr>
            <a:normAutofit fontScale="92500" lnSpcReduction="20000"/>
          </a:bodyPr>
          <a:lstStyle/>
          <a:p>
            <a:r>
              <a:rPr lang="en-US" dirty="0"/>
              <a:t>Viscerosomatics</a:t>
            </a:r>
          </a:p>
          <a:p>
            <a:pPr lvl="1"/>
            <a:r>
              <a:rPr lang="en-US" dirty="0"/>
              <a:t>Paravertebral Tissue/Texture changes: </a:t>
            </a:r>
            <a:endParaRPr lang="en-US" dirty="0" smtClean="0"/>
          </a:p>
          <a:p>
            <a:pPr lvl="2"/>
            <a:r>
              <a:rPr lang="en-US" dirty="0" smtClean="0"/>
              <a:t>T11-L2</a:t>
            </a:r>
          </a:p>
          <a:p>
            <a:pPr lvl="1"/>
            <a:r>
              <a:rPr lang="en-US" dirty="0" smtClean="0">
                <a:ea typeface="ＭＳ Ｐゴシック" charset="0"/>
              </a:rPr>
              <a:t>Parasympathetics: </a:t>
            </a:r>
            <a:r>
              <a:rPr lang="en-US" dirty="0">
                <a:ea typeface="ＭＳ Ｐゴシック" charset="0"/>
              </a:rPr>
              <a:t>Via S2-S4 can cause TART at S2-S4</a:t>
            </a:r>
            <a:endParaRPr lang="en-US" dirty="0"/>
          </a:p>
          <a:p>
            <a:pPr lvl="1"/>
            <a:r>
              <a:rPr lang="en-US" dirty="0" smtClean="0"/>
              <a:t>Chapman points:</a:t>
            </a:r>
          </a:p>
          <a:p>
            <a:pPr lvl="2"/>
            <a:r>
              <a:rPr lang="en-US" dirty="0" smtClean="0"/>
              <a:t>Anteriorly-</a:t>
            </a:r>
          </a:p>
          <a:p>
            <a:pPr lvl="3"/>
            <a:r>
              <a:rPr lang="en-US" sz="1900" dirty="0" smtClean="0"/>
              <a:t>Superior </a:t>
            </a:r>
            <a:r>
              <a:rPr lang="en-US" sz="1900" dirty="0"/>
              <a:t>pubic ramus, 2cm lateral to the symphysis</a:t>
            </a:r>
          </a:p>
          <a:p>
            <a:pPr lvl="2"/>
            <a:r>
              <a:rPr lang="en-US" dirty="0" smtClean="0"/>
              <a:t>Posteriorly-</a:t>
            </a:r>
          </a:p>
          <a:p>
            <a:pPr lvl="3"/>
            <a:r>
              <a:rPr lang="en-US" sz="1900" dirty="0" smtClean="0"/>
              <a:t>L3 TP</a:t>
            </a:r>
          </a:p>
          <a:p>
            <a:pPr lvl="3"/>
            <a:endParaRPr lang="en-US" dirty="0" smtClean="0"/>
          </a:p>
        </p:txBody>
      </p:sp>
    </p:spTree>
    <p:extLst>
      <p:ext uri="{BB962C8B-B14F-4D97-AF65-F5344CB8AC3E}">
        <p14:creationId xmlns:p14="http://schemas.microsoft.com/office/powerpoint/2010/main" val="3487240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Gonads</a:t>
            </a:r>
            <a:endParaRPr lang="en-US" dirty="0"/>
          </a:p>
        </p:txBody>
      </p:sp>
      <p:sp>
        <p:nvSpPr>
          <p:cNvPr id="3" name="Content Placeholder 2"/>
          <p:cNvSpPr>
            <a:spLocks noGrp="1"/>
          </p:cNvSpPr>
          <p:nvPr>
            <p:ph idx="1"/>
          </p:nvPr>
        </p:nvSpPr>
        <p:spPr/>
        <p:txBody>
          <a:bodyPr>
            <a:normAutofit fontScale="77500" lnSpcReduction="20000"/>
          </a:bodyPr>
          <a:lstStyle/>
          <a:p>
            <a:r>
              <a:rPr lang="en-US" dirty="0"/>
              <a:t>Viscerosomatics</a:t>
            </a:r>
          </a:p>
          <a:p>
            <a:pPr lvl="1"/>
            <a:r>
              <a:rPr lang="en-US" dirty="0"/>
              <a:t>Paravertebral Tissue/Texture changes: </a:t>
            </a:r>
            <a:endParaRPr lang="en-US" dirty="0" smtClean="0"/>
          </a:p>
          <a:p>
            <a:pPr lvl="2"/>
            <a:r>
              <a:rPr lang="en-US" dirty="0" smtClean="0"/>
              <a:t>T9-T10</a:t>
            </a:r>
          </a:p>
          <a:p>
            <a:pPr lvl="1"/>
            <a:r>
              <a:rPr lang="en-US" dirty="0" smtClean="0">
                <a:ea typeface="ＭＳ Ｐゴシック" charset="0"/>
              </a:rPr>
              <a:t>Parasympathetics: </a:t>
            </a:r>
            <a:r>
              <a:rPr lang="en-US" dirty="0">
                <a:ea typeface="ＭＳ Ｐゴシック" charset="0"/>
              </a:rPr>
              <a:t>Via S2-S4 can cause TART at </a:t>
            </a:r>
            <a:r>
              <a:rPr lang="en-US" dirty="0" smtClean="0">
                <a:ea typeface="ＭＳ Ｐゴシック" charset="0"/>
              </a:rPr>
              <a:t>S2-S4 (some vagal fibers involved as well may</a:t>
            </a:r>
            <a:r>
              <a:rPr lang="en-US" dirty="0" smtClean="0">
                <a:ea typeface="ＭＳ Ｐゴシック" charset="0"/>
                <a:cs typeface="Palatino" charset="0"/>
              </a:rPr>
              <a:t> </a:t>
            </a:r>
            <a:r>
              <a:rPr lang="en-US" dirty="0">
                <a:ea typeface="ＭＳ Ｐゴシック" charset="0"/>
                <a:cs typeface="Palatino" charset="0"/>
              </a:rPr>
              <a:t>cause TART from </a:t>
            </a:r>
            <a:r>
              <a:rPr lang="en-US" dirty="0" smtClean="0">
                <a:ea typeface="ＭＳ Ｐゴシック" charset="0"/>
                <a:cs typeface="Palatino" charset="0"/>
              </a:rPr>
              <a:t>OA-C2)</a:t>
            </a:r>
            <a:endParaRPr lang="en-US" dirty="0"/>
          </a:p>
          <a:p>
            <a:pPr lvl="1"/>
            <a:r>
              <a:rPr lang="en-US" dirty="0" smtClean="0"/>
              <a:t>Chapman points:</a:t>
            </a:r>
          </a:p>
          <a:p>
            <a:pPr lvl="2"/>
            <a:r>
              <a:rPr lang="en-US" dirty="0" smtClean="0"/>
              <a:t>Anteriorly-</a:t>
            </a:r>
          </a:p>
          <a:p>
            <a:pPr lvl="3"/>
            <a:r>
              <a:rPr lang="en-US" sz="1900" dirty="0" smtClean="0"/>
              <a:t>Ipsilateral superior pubic ramus, 2cm lateral to the symphysis</a:t>
            </a:r>
          </a:p>
          <a:p>
            <a:pPr lvl="2"/>
            <a:r>
              <a:rPr lang="en-US" dirty="0" smtClean="0"/>
              <a:t>Posteriorly-</a:t>
            </a:r>
          </a:p>
          <a:p>
            <a:pPr lvl="3"/>
            <a:r>
              <a:rPr lang="en-US" sz="1800" dirty="0"/>
              <a:t>T10 lamina of TP</a:t>
            </a:r>
            <a:endParaRPr lang="en-US" dirty="0" smtClean="0"/>
          </a:p>
        </p:txBody>
      </p:sp>
    </p:spTree>
    <p:extLst>
      <p:ext uri="{BB962C8B-B14F-4D97-AF65-F5344CB8AC3E}">
        <p14:creationId xmlns:p14="http://schemas.microsoft.com/office/powerpoint/2010/main" val="2024191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689869" y="258739"/>
            <a:ext cx="7517626" cy="497234"/>
          </a:xfrm>
          <a:ln/>
        </p:spPr>
        <p:txBody>
          <a:bodyPr>
            <a:normAutofit fontScale="90000"/>
          </a:bodyPr>
          <a:lstStyle/>
          <a:p>
            <a:r>
              <a:rPr lang="en-US" sz="3900" dirty="0"/>
              <a:t>U</a:t>
            </a:r>
            <a:r>
              <a:rPr lang="en-US" sz="3900" dirty="0" smtClean="0"/>
              <a:t>rinary </a:t>
            </a:r>
            <a:r>
              <a:rPr lang="en-US" sz="3900" dirty="0"/>
              <a:t>Chapman’s Points</a:t>
            </a:r>
          </a:p>
        </p:txBody>
      </p:sp>
      <p:sp>
        <p:nvSpPr>
          <p:cNvPr id="46082" name="Rectangle 2"/>
          <p:cNvSpPr>
            <a:spLocks noGrp="1" noChangeArrowheads="1"/>
          </p:cNvSpPr>
          <p:nvPr>
            <p:ph type="body" idx="1"/>
          </p:nvPr>
        </p:nvSpPr>
        <p:spPr>
          <a:xfrm>
            <a:off x="4350991" y="1590600"/>
            <a:ext cx="4640609" cy="2792760"/>
          </a:xfrm>
          <a:ln/>
        </p:spPr>
        <p:txBody>
          <a:bodyPr>
            <a:normAutofit/>
          </a:bodyPr>
          <a:lstStyle/>
          <a:p>
            <a:pPr marL="0" indent="0">
              <a:buNone/>
            </a:pPr>
            <a:r>
              <a:rPr lang="en-US" dirty="0" smtClean="0"/>
              <a:t>Anterior Points</a:t>
            </a:r>
            <a:endParaRPr lang="en-US" dirty="0"/>
          </a:p>
          <a:p>
            <a:pPr marL="272275" lvl="1" indent="0">
              <a:buNone/>
            </a:pPr>
            <a:r>
              <a:rPr lang="en-US" dirty="0" smtClean="0"/>
              <a:t>Kidney </a:t>
            </a:r>
            <a:r>
              <a:rPr lang="en-US" sz="1400" dirty="0" smtClean="0"/>
              <a:t>(1 inch lateral &amp; 1 inch superior of umbilicus)</a:t>
            </a:r>
            <a:endParaRPr lang="en-US" sz="1400" dirty="0"/>
          </a:p>
          <a:p>
            <a:pPr marL="272275" lvl="1" indent="0">
              <a:buNone/>
            </a:pPr>
            <a:r>
              <a:rPr lang="en-US" dirty="0" smtClean="0"/>
              <a:t>Bladder </a:t>
            </a:r>
            <a:r>
              <a:rPr lang="en-US" sz="1400" dirty="0" smtClean="0"/>
              <a:t>(peri-umbilical)</a:t>
            </a:r>
            <a:endParaRPr lang="en-US" sz="1400" dirty="0"/>
          </a:p>
          <a:p>
            <a:pPr marL="272275" lvl="1" indent="0">
              <a:buNone/>
            </a:pPr>
            <a:r>
              <a:rPr lang="en-US" dirty="0" smtClean="0"/>
              <a:t>Urethra </a:t>
            </a:r>
            <a:r>
              <a:rPr lang="en-US" sz="1400" dirty="0" smtClean="0"/>
              <a:t>(superior </a:t>
            </a:r>
            <a:r>
              <a:rPr lang="en-US" sz="1500" dirty="0" smtClean="0"/>
              <a:t>pubic ramus, 2cm lateral to the symphysis)</a:t>
            </a:r>
            <a:endParaRPr lang="en-US" sz="1500" dirty="0"/>
          </a:p>
        </p:txBody>
      </p:sp>
      <p:sp>
        <p:nvSpPr>
          <p:cNvPr id="46084" name="Oval 4"/>
          <p:cNvSpPr>
            <a:spLocks/>
          </p:cNvSpPr>
          <p:nvPr/>
        </p:nvSpPr>
        <p:spPr bwMode="auto">
          <a:xfrm>
            <a:off x="4402336" y="2283768"/>
            <a:ext cx="232172" cy="12724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085" name="Oval 5"/>
          <p:cNvSpPr>
            <a:spLocks/>
          </p:cNvSpPr>
          <p:nvPr/>
        </p:nvSpPr>
        <p:spPr bwMode="auto">
          <a:xfrm>
            <a:off x="4402336" y="3080157"/>
            <a:ext cx="232172" cy="127248"/>
          </a:xfrm>
          <a:prstGeom prst="ellipse">
            <a:avLst/>
          </a:prstGeom>
          <a:solidFill>
            <a:srgbClr val="12FF0E"/>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087" name="Oval 7"/>
          <p:cNvSpPr>
            <a:spLocks/>
          </p:cNvSpPr>
          <p:nvPr/>
        </p:nvSpPr>
        <p:spPr bwMode="auto">
          <a:xfrm>
            <a:off x="4402336" y="3777258"/>
            <a:ext cx="232172" cy="127248"/>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096" name="Rectangle 16"/>
          <p:cNvSpPr>
            <a:spLocks/>
          </p:cNvSpPr>
          <p:nvPr/>
        </p:nvSpPr>
        <p:spPr bwMode="auto">
          <a:xfrm>
            <a:off x="266775" y="4453682"/>
            <a:ext cx="3053953"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endParaRPr lang="en-US" sz="1500" dirty="0">
              <a:ea typeface="Palatino" charset="0"/>
              <a:cs typeface="Palatino" charset="0"/>
            </a:endParaRPr>
          </a:p>
        </p:txBody>
      </p:sp>
      <p:sp>
        <p:nvSpPr>
          <p:cNvPr id="46097" name="Rectangle 17"/>
          <p:cNvSpPr>
            <a:spLocks/>
          </p:cNvSpPr>
          <p:nvPr/>
        </p:nvSpPr>
        <p:spPr bwMode="auto">
          <a:xfrm>
            <a:off x="298151" y="3650009"/>
            <a:ext cx="3053953"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endParaRPr lang="en-US" sz="1500" dirty="0">
              <a:ea typeface="Palatino" charset="0"/>
              <a:cs typeface="Palatino" charset="0"/>
            </a:endParaRPr>
          </a:p>
        </p:txBody>
      </p:sp>
      <p:pic>
        <p:nvPicPr>
          <p:cNvPr id="4609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1" y="1299269"/>
            <a:ext cx="431862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6099" name="Oval 19"/>
          <p:cNvSpPr>
            <a:spLocks/>
          </p:cNvSpPr>
          <p:nvPr/>
        </p:nvSpPr>
        <p:spPr bwMode="auto">
          <a:xfrm>
            <a:off x="2348508" y="1540371"/>
            <a:ext cx="133945" cy="100459"/>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100" name="Oval 20"/>
          <p:cNvSpPr>
            <a:spLocks/>
          </p:cNvSpPr>
          <p:nvPr/>
        </p:nvSpPr>
        <p:spPr bwMode="auto">
          <a:xfrm>
            <a:off x="2152055" y="1674316"/>
            <a:ext cx="169664" cy="93762"/>
          </a:xfrm>
          <a:prstGeom prst="ellipse">
            <a:avLst/>
          </a:prstGeom>
          <a:solidFill>
            <a:srgbClr val="12FF0E"/>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101" name="Oval 21"/>
          <p:cNvSpPr>
            <a:spLocks/>
          </p:cNvSpPr>
          <p:nvPr/>
        </p:nvSpPr>
        <p:spPr bwMode="auto">
          <a:xfrm>
            <a:off x="2053828" y="1540371"/>
            <a:ext cx="133945" cy="100459"/>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102" name="Oval 22"/>
          <p:cNvSpPr>
            <a:spLocks/>
          </p:cNvSpPr>
          <p:nvPr/>
        </p:nvSpPr>
        <p:spPr bwMode="auto">
          <a:xfrm>
            <a:off x="2044898" y="2370832"/>
            <a:ext cx="142875" cy="107156"/>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105" name="AutoShape 25"/>
          <p:cNvSpPr>
            <a:spLocks/>
          </p:cNvSpPr>
          <p:nvPr/>
        </p:nvSpPr>
        <p:spPr bwMode="auto">
          <a:xfrm>
            <a:off x="3562945" y="2169914"/>
            <a:ext cx="508992" cy="227707"/>
          </a:xfrm>
          <a:prstGeom prst="roundRect">
            <a:avLst>
              <a:gd name="adj" fmla="val 44116"/>
            </a:avLst>
          </a:prstGeom>
          <a:solidFill>
            <a:srgbClr val="C531FD">
              <a:alpha val="50000"/>
            </a:srgbClr>
          </a:solidFill>
          <a:ln>
            <a:noFill/>
          </a:ln>
          <a:extLst>
            <a:ext uri="{91240B29-F687-4F45-9708-019B960494DF}">
              <a14:hiddenLine xmlns:a14="http://schemas.microsoft.com/office/drawing/2010/main" w="6350" cap="flat">
                <a:solidFill>
                  <a:srgbClr val="FFFFFF">
                    <a:alpha val="14999"/>
                  </a:srgbClr>
                </a:solidFill>
                <a:miter lim="800000"/>
                <a:headEnd type="none" w="med" len="med"/>
                <a:tailEnd type="none" w="med" len="med"/>
              </a14:hiddenLine>
            </a:ext>
          </a:extLst>
        </p:spPr>
        <p:txBody>
          <a:bodyPr lIns="0" tIns="0" rIns="0" bIns="0"/>
          <a:lstStyle/>
          <a:p>
            <a:endParaRPr lang="en-US" dirty="0"/>
          </a:p>
        </p:txBody>
      </p:sp>
      <p:sp>
        <p:nvSpPr>
          <p:cNvPr id="46106" name="AutoShape 26"/>
          <p:cNvSpPr>
            <a:spLocks/>
          </p:cNvSpPr>
          <p:nvPr/>
        </p:nvSpPr>
        <p:spPr bwMode="auto">
          <a:xfrm>
            <a:off x="2580680" y="1640830"/>
            <a:ext cx="464344" cy="194221"/>
          </a:xfrm>
          <a:prstGeom prst="roundRect">
            <a:avLst>
              <a:gd name="adj" fmla="val 50000"/>
            </a:avLst>
          </a:prstGeom>
          <a:solidFill>
            <a:srgbClr val="3BFE0E">
              <a:alpha val="50000"/>
            </a:srgbClr>
          </a:solidFill>
          <a:ln>
            <a:noFill/>
          </a:ln>
          <a:extLst>
            <a:ext uri="{91240B29-F687-4F45-9708-019B960494DF}">
              <a14:hiddenLine xmlns:a14="http://schemas.microsoft.com/office/drawing/2010/main" w="6350" cap="flat">
                <a:solidFill>
                  <a:srgbClr val="FFFFFF">
                    <a:alpha val="14999"/>
                  </a:srgbClr>
                </a:solidFill>
                <a:miter lim="800000"/>
                <a:headEnd type="none" w="med" len="med"/>
                <a:tailEnd type="none" w="med" len="med"/>
              </a14:hiddenLine>
            </a:ext>
          </a:extLst>
        </p:spPr>
        <p:txBody>
          <a:bodyPr lIns="0" tIns="0" rIns="0" bIns="0"/>
          <a:lstStyle/>
          <a:p>
            <a:endParaRPr lang="en-US" dirty="0"/>
          </a:p>
        </p:txBody>
      </p:sp>
      <p:sp>
        <p:nvSpPr>
          <p:cNvPr id="46107" name="AutoShape 27"/>
          <p:cNvSpPr>
            <a:spLocks/>
          </p:cNvSpPr>
          <p:nvPr/>
        </p:nvSpPr>
        <p:spPr bwMode="auto">
          <a:xfrm>
            <a:off x="2580680" y="1439912"/>
            <a:ext cx="678656" cy="194221"/>
          </a:xfrm>
          <a:prstGeom prst="roundRect">
            <a:avLst>
              <a:gd name="adj" fmla="val 50000"/>
            </a:avLst>
          </a:prstGeom>
          <a:solidFill>
            <a:srgbClr val="F52712">
              <a:alpha val="50000"/>
            </a:srgbClr>
          </a:solidFill>
          <a:ln>
            <a:noFill/>
          </a:ln>
          <a:extLst>
            <a:ext uri="{91240B29-F687-4F45-9708-019B960494DF}">
              <a14:hiddenLine xmlns:a14="http://schemas.microsoft.com/office/drawing/2010/main" w="6350" cap="flat">
                <a:solidFill>
                  <a:srgbClr val="FFFFFF">
                    <a:alpha val="14999"/>
                  </a:srgbClr>
                </a:solidFill>
                <a:miter lim="800000"/>
                <a:headEnd type="none" w="med" len="med"/>
                <a:tailEnd type="none" w="med" len="med"/>
              </a14:hiddenLine>
            </a:ext>
          </a:extLst>
        </p:spPr>
        <p:txBody>
          <a:bodyPr lIns="0" tIns="0" rIns="0" bIns="0"/>
          <a:lstStyle/>
          <a:p>
            <a:endParaRPr lang="en-US" dirty="0"/>
          </a:p>
        </p:txBody>
      </p:sp>
      <p:sp>
        <p:nvSpPr>
          <p:cNvPr id="46108" name="Rectangle 28"/>
          <p:cNvSpPr>
            <a:spLocks/>
          </p:cNvSpPr>
          <p:nvPr/>
        </p:nvSpPr>
        <p:spPr bwMode="auto">
          <a:xfrm>
            <a:off x="152400" y="3701913"/>
            <a:ext cx="1243146" cy="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500" dirty="0">
                <a:ea typeface="Palatino" charset="0"/>
                <a:cs typeface="Palatino" charset="0"/>
              </a:rPr>
              <a:t>Anterior</a:t>
            </a:r>
          </a:p>
        </p:txBody>
      </p:sp>
    </p:spTree>
    <p:extLst>
      <p:ext uri="{BB962C8B-B14F-4D97-AF65-F5344CB8AC3E}">
        <p14:creationId xmlns:p14="http://schemas.microsoft.com/office/powerpoint/2010/main" val="5466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13241" y="1962150"/>
            <a:ext cx="5380999" cy="2415698"/>
          </a:xfrm>
          <a:prstGeom prst="rect">
            <a:avLst/>
          </a:prstGeom>
        </p:spPr>
      </p:pic>
      <p:sp>
        <p:nvSpPr>
          <p:cNvPr id="46081" name="Rectangle 1"/>
          <p:cNvSpPr>
            <a:spLocks noGrp="1" noChangeArrowheads="1"/>
          </p:cNvSpPr>
          <p:nvPr>
            <p:ph type="title"/>
          </p:nvPr>
        </p:nvSpPr>
        <p:spPr>
          <a:xfrm>
            <a:off x="457200" y="205979"/>
            <a:ext cx="8229600" cy="718243"/>
          </a:xfrm>
          <a:ln/>
        </p:spPr>
        <p:txBody>
          <a:bodyPr/>
          <a:lstStyle/>
          <a:p>
            <a:r>
              <a:rPr lang="en-US" sz="3900" dirty="0" smtClean="0"/>
              <a:t>Urinary Chapman’s </a:t>
            </a:r>
            <a:r>
              <a:rPr lang="en-US" sz="3900" dirty="0"/>
              <a:t>Points</a:t>
            </a:r>
          </a:p>
        </p:txBody>
      </p:sp>
      <p:sp>
        <p:nvSpPr>
          <p:cNvPr id="46082" name="Rectangle 2"/>
          <p:cNvSpPr>
            <a:spLocks noGrp="1" noChangeArrowheads="1"/>
          </p:cNvSpPr>
          <p:nvPr>
            <p:ph type="body" idx="1"/>
          </p:nvPr>
        </p:nvSpPr>
        <p:spPr>
          <a:xfrm>
            <a:off x="442474" y="1640698"/>
            <a:ext cx="3810000" cy="2856385"/>
          </a:xfrm>
          <a:ln/>
        </p:spPr>
        <p:txBody>
          <a:bodyPr>
            <a:normAutofit/>
          </a:bodyPr>
          <a:lstStyle/>
          <a:p>
            <a:pPr marL="0" indent="0">
              <a:buNone/>
            </a:pPr>
            <a:r>
              <a:rPr lang="en-US" dirty="0" smtClean="0"/>
              <a:t>Posterior Points</a:t>
            </a:r>
            <a:endParaRPr lang="en-US" dirty="0"/>
          </a:p>
          <a:p>
            <a:pPr marL="272275" lvl="1" indent="0">
              <a:buNone/>
            </a:pPr>
            <a:r>
              <a:rPr lang="en-US" dirty="0" smtClean="0"/>
              <a:t>Kidney </a:t>
            </a:r>
            <a:r>
              <a:rPr lang="en-US" sz="1400" dirty="0" smtClean="0"/>
              <a:t>(T12 &amp; L1 </a:t>
            </a:r>
            <a:r>
              <a:rPr lang="en-US" sz="1400" dirty="0"/>
              <a:t>lamina of </a:t>
            </a:r>
            <a:r>
              <a:rPr lang="en-US" sz="1400" dirty="0" smtClean="0"/>
              <a:t>TP)</a:t>
            </a:r>
            <a:endParaRPr lang="en-US" sz="1400" dirty="0"/>
          </a:p>
          <a:p>
            <a:pPr marL="272275" lvl="1" indent="0">
              <a:buNone/>
            </a:pPr>
            <a:r>
              <a:rPr lang="en-US" dirty="0" smtClean="0"/>
              <a:t>Bladder </a:t>
            </a:r>
            <a:r>
              <a:rPr lang="en-US" sz="1400" dirty="0" smtClean="0"/>
              <a:t>(L2 upper edge of TP)</a:t>
            </a:r>
            <a:endParaRPr lang="en-US" sz="1400" dirty="0"/>
          </a:p>
          <a:p>
            <a:pPr marL="272275" lvl="1" indent="0">
              <a:buNone/>
            </a:pPr>
            <a:r>
              <a:rPr lang="en-US" dirty="0" smtClean="0"/>
              <a:t>Prostate </a:t>
            </a:r>
            <a:r>
              <a:rPr lang="en-US" sz="1400" dirty="0" smtClean="0"/>
              <a:t>(</a:t>
            </a:r>
            <a:r>
              <a:rPr lang="en-US" sz="1500" dirty="0" smtClean="0"/>
              <a:t>Lateral sacral base)</a:t>
            </a:r>
            <a:endParaRPr lang="en-US" sz="1500" dirty="0"/>
          </a:p>
          <a:p>
            <a:pPr marL="272275" lvl="1" indent="0">
              <a:buNone/>
            </a:pPr>
            <a:r>
              <a:rPr lang="en-US" dirty="0" smtClean="0"/>
              <a:t>Urethra </a:t>
            </a:r>
            <a:r>
              <a:rPr lang="en-US" sz="1400" dirty="0" smtClean="0"/>
              <a:t>(L3 TP)</a:t>
            </a:r>
            <a:endParaRPr lang="en-US" sz="1400" dirty="0"/>
          </a:p>
        </p:txBody>
      </p:sp>
      <p:sp>
        <p:nvSpPr>
          <p:cNvPr id="46084" name="Oval 4"/>
          <p:cNvSpPr>
            <a:spLocks/>
          </p:cNvSpPr>
          <p:nvPr/>
        </p:nvSpPr>
        <p:spPr bwMode="auto">
          <a:xfrm>
            <a:off x="534940" y="2440309"/>
            <a:ext cx="232172" cy="12724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085" name="Oval 5"/>
          <p:cNvSpPr>
            <a:spLocks/>
          </p:cNvSpPr>
          <p:nvPr/>
        </p:nvSpPr>
        <p:spPr bwMode="auto">
          <a:xfrm>
            <a:off x="534940" y="2941643"/>
            <a:ext cx="232172" cy="127248"/>
          </a:xfrm>
          <a:prstGeom prst="ellipse">
            <a:avLst/>
          </a:prstGeom>
          <a:solidFill>
            <a:srgbClr val="12FF0E"/>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086" name="Oval 6"/>
          <p:cNvSpPr>
            <a:spLocks/>
          </p:cNvSpPr>
          <p:nvPr/>
        </p:nvSpPr>
        <p:spPr bwMode="auto">
          <a:xfrm>
            <a:off x="536972" y="3450807"/>
            <a:ext cx="232172" cy="127248"/>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087" name="Oval 7"/>
          <p:cNvSpPr>
            <a:spLocks/>
          </p:cNvSpPr>
          <p:nvPr/>
        </p:nvSpPr>
        <p:spPr bwMode="auto">
          <a:xfrm>
            <a:off x="534940" y="3971220"/>
            <a:ext cx="232172" cy="127248"/>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090" name="Oval 10"/>
          <p:cNvSpPr>
            <a:spLocks/>
          </p:cNvSpPr>
          <p:nvPr/>
        </p:nvSpPr>
        <p:spPr bwMode="auto">
          <a:xfrm>
            <a:off x="5943601" y="2567557"/>
            <a:ext cx="76200" cy="64172"/>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6108" name="Rectangle 28"/>
          <p:cNvSpPr>
            <a:spLocks/>
          </p:cNvSpPr>
          <p:nvPr/>
        </p:nvSpPr>
        <p:spPr bwMode="auto">
          <a:xfrm>
            <a:off x="8305800" y="4496124"/>
            <a:ext cx="946547"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500" dirty="0" smtClean="0">
                <a:ea typeface="Palatino" charset="0"/>
                <a:cs typeface="Palatino" charset="0"/>
              </a:rPr>
              <a:t>Posterior</a:t>
            </a:r>
            <a:endParaRPr lang="en-US" sz="1500" dirty="0">
              <a:ea typeface="Palatino" charset="0"/>
              <a:cs typeface="Palatino" charset="0"/>
            </a:endParaRPr>
          </a:p>
        </p:txBody>
      </p:sp>
      <p:sp>
        <p:nvSpPr>
          <p:cNvPr id="22" name="Oval 10"/>
          <p:cNvSpPr>
            <a:spLocks/>
          </p:cNvSpPr>
          <p:nvPr/>
        </p:nvSpPr>
        <p:spPr bwMode="auto">
          <a:xfrm>
            <a:off x="5867401" y="2631729"/>
            <a:ext cx="76200" cy="64172"/>
          </a:xfrm>
          <a:prstGeom prst="ellipse">
            <a:avLst/>
          </a:prstGeom>
          <a:solidFill>
            <a:srgbClr val="6DF412"/>
          </a:solidFill>
          <a:ln>
            <a:solidFill>
              <a:srgbClr val="6DF412"/>
            </a:solidFill>
          </a:ln>
          <a:extLst/>
        </p:spPr>
        <p:txBody>
          <a:bodyPr lIns="0" tIns="0" rIns="0" bIns="0"/>
          <a:lstStyle/>
          <a:p>
            <a:endParaRPr lang="en-US" dirty="0"/>
          </a:p>
        </p:txBody>
      </p:sp>
      <p:sp>
        <p:nvSpPr>
          <p:cNvPr id="23" name="Oval 10"/>
          <p:cNvSpPr>
            <a:spLocks/>
          </p:cNvSpPr>
          <p:nvPr/>
        </p:nvSpPr>
        <p:spPr bwMode="auto">
          <a:xfrm>
            <a:off x="5831307" y="2760073"/>
            <a:ext cx="76200" cy="64172"/>
          </a:xfrm>
          <a:prstGeom prst="ellipse">
            <a:avLst/>
          </a:prstGeom>
          <a:solidFill>
            <a:srgbClr val="7030A0"/>
          </a:solidFill>
          <a:ln>
            <a:solidFill>
              <a:srgbClr val="7030A0"/>
            </a:solidFill>
          </a:ln>
          <a:extLst/>
        </p:spPr>
        <p:txBody>
          <a:bodyPr lIns="0" tIns="0" rIns="0" bIns="0"/>
          <a:lstStyle/>
          <a:p>
            <a:endParaRPr lang="en-US" dirty="0"/>
          </a:p>
        </p:txBody>
      </p:sp>
      <p:pic>
        <p:nvPicPr>
          <p:cNvPr id="3" name="Picture 2"/>
          <p:cNvPicPr>
            <a:picLocks noChangeAspect="1"/>
          </p:cNvPicPr>
          <p:nvPr/>
        </p:nvPicPr>
        <p:blipFill>
          <a:blip r:embed="rId4"/>
          <a:stretch>
            <a:fillRect/>
          </a:stretch>
        </p:blipFill>
        <p:spPr>
          <a:xfrm>
            <a:off x="4616425" y="2640568"/>
            <a:ext cx="481612" cy="151619"/>
          </a:xfrm>
          <a:prstGeom prst="rect">
            <a:avLst/>
          </a:prstGeom>
        </p:spPr>
      </p:pic>
      <p:sp>
        <p:nvSpPr>
          <p:cNvPr id="25" name="AutoShape 24"/>
          <p:cNvSpPr>
            <a:spLocks/>
          </p:cNvSpPr>
          <p:nvPr/>
        </p:nvSpPr>
        <p:spPr bwMode="auto">
          <a:xfrm>
            <a:off x="4114800" y="3013829"/>
            <a:ext cx="546121" cy="199620"/>
          </a:xfrm>
          <a:prstGeom prst="roundRect">
            <a:avLst>
              <a:gd name="adj" fmla="val 44116"/>
            </a:avLst>
          </a:prstGeom>
          <a:solidFill>
            <a:srgbClr val="00BAFB">
              <a:alpha val="48000"/>
            </a:srgbClr>
          </a:solidFill>
          <a:ln>
            <a:noFill/>
          </a:ln>
          <a:extLst>
            <a:ext uri="{91240B29-F687-4F45-9708-019B960494DF}">
              <a14:hiddenLine xmlns:a14="http://schemas.microsoft.com/office/drawing/2010/main" w="6350" cap="flat">
                <a:solidFill>
                  <a:srgbClr val="FFFFFF">
                    <a:alpha val="14400"/>
                  </a:srgbClr>
                </a:solidFill>
                <a:miter lim="800000"/>
                <a:headEnd type="none" w="med" len="med"/>
                <a:tailEnd type="none" w="med" len="med"/>
              </a14:hiddenLine>
            </a:ext>
          </a:extLst>
        </p:spPr>
        <p:txBody>
          <a:bodyPr lIns="0" tIns="0" rIns="0" bIns="0"/>
          <a:lstStyle/>
          <a:p>
            <a:endParaRPr lang="en-US" dirty="0"/>
          </a:p>
        </p:txBody>
      </p:sp>
      <p:sp>
        <p:nvSpPr>
          <p:cNvPr id="26" name="Oval 10"/>
          <p:cNvSpPr>
            <a:spLocks/>
          </p:cNvSpPr>
          <p:nvPr/>
        </p:nvSpPr>
        <p:spPr bwMode="auto">
          <a:xfrm>
            <a:off x="5867401" y="3113611"/>
            <a:ext cx="76200" cy="64172"/>
          </a:xfrm>
          <a:prstGeom prst="ellipse">
            <a:avLst/>
          </a:prstGeom>
          <a:solidFill>
            <a:srgbClr val="00B0F0"/>
          </a:solidFill>
          <a:ln>
            <a:solidFill>
              <a:srgbClr val="00B0F0"/>
            </a:solidFill>
          </a:ln>
          <a:extLst/>
        </p:spPr>
        <p:txBody>
          <a:bodyPr lIns="0" tIns="0" rIns="0" bIns="0"/>
          <a:lstStyle/>
          <a:p>
            <a:endParaRPr lang="en-US" dirty="0"/>
          </a:p>
        </p:txBody>
      </p:sp>
      <p:sp>
        <p:nvSpPr>
          <p:cNvPr id="27" name="AutoShape 25"/>
          <p:cNvSpPr>
            <a:spLocks/>
          </p:cNvSpPr>
          <p:nvPr/>
        </p:nvSpPr>
        <p:spPr bwMode="auto">
          <a:xfrm>
            <a:off x="4660921" y="2763130"/>
            <a:ext cx="450806" cy="178513"/>
          </a:xfrm>
          <a:prstGeom prst="roundRect">
            <a:avLst>
              <a:gd name="adj" fmla="val 44116"/>
            </a:avLst>
          </a:prstGeom>
          <a:solidFill>
            <a:srgbClr val="C531FD">
              <a:alpha val="50000"/>
            </a:srgbClr>
          </a:solidFill>
          <a:ln>
            <a:noFill/>
          </a:ln>
          <a:extLst>
            <a:ext uri="{91240B29-F687-4F45-9708-019B960494DF}">
              <a14:hiddenLine xmlns:a14="http://schemas.microsoft.com/office/drawing/2010/main" w="6350" cap="flat">
                <a:solidFill>
                  <a:srgbClr val="FFFFFF">
                    <a:alpha val="14999"/>
                  </a:srgbClr>
                </a:solidFill>
                <a:miter lim="800000"/>
                <a:headEnd type="none" w="med" len="med"/>
                <a:tailEnd type="none" w="med" len="med"/>
              </a14:hiddenLine>
            </a:ext>
          </a:extLst>
        </p:spPr>
        <p:txBody>
          <a:bodyPr lIns="0" tIns="0" rIns="0" bIns="0"/>
          <a:lstStyle/>
          <a:p>
            <a:endParaRPr lang="en-US" dirty="0"/>
          </a:p>
        </p:txBody>
      </p:sp>
      <p:sp>
        <p:nvSpPr>
          <p:cNvPr id="28" name="AutoShape 11"/>
          <p:cNvSpPr>
            <a:spLocks/>
          </p:cNvSpPr>
          <p:nvPr/>
        </p:nvSpPr>
        <p:spPr bwMode="auto">
          <a:xfrm>
            <a:off x="4597218" y="2521333"/>
            <a:ext cx="520026" cy="125905"/>
          </a:xfrm>
          <a:prstGeom prst="roundRect">
            <a:avLst>
              <a:gd name="adj" fmla="val 50000"/>
            </a:avLst>
          </a:prstGeom>
          <a:solidFill>
            <a:srgbClr val="D90B00">
              <a:alpha val="50000"/>
            </a:srgbClr>
          </a:solidFill>
          <a:ln>
            <a:noFill/>
          </a:ln>
          <a:extLst>
            <a:ext uri="{91240B29-F687-4F45-9708-019B960494DF}">
              <a14:hiddenLine xmlns:a14="http://schemas.microsoft.com/office/drawing/2010/main" w="6350" cap="flat">
                <a:solidFill>
                  <a:srgbClr val="FFFFFF">
                    <a:alpha val="14999"/>
                  </a:srgbClr>
                </a:solidFill>
                <a:miter lim="800000"/>
                <a:headEnd type="none" w="med" len="med"/>
                <a:tailEnd type="none" w="med" len="med"/>
              </a14:hiddenLine>
            </a:ext>
          </a:extLst>
        </p:spPr>
        <p:txBody>
          <a:bodyPr lIns="0" tIns="0" rIns="0" bIns="0"/>
          <a:lstStyle/>
          <a:p>
            <a:endParaRPr lang="en-US" dirty="0"/>
          </a:p>
        </p:txBody>
      </p:sp>
    </p:spTree>
    <p:extLst>
      <p:ext uri="{BB962C8B-B14F-4D97-AF65-F5344CB8AC3E}">
        <p14:creationId xmlns:p14="http://schemas.microsoft.com/office/powerpoint/2010/main" val="314090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Viscerosomatics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Any reflexive change in the “soma” (aka musculoskeletal system) due to visceral disease.</a:t>
            </a:r>
          </a:p>
          <a:p>
            <a:r>
              <a:rPr lang="en-US" dirty="0" smtClean="0"/>
              <a:t>Chapman points are </a:t>
            </a:r>
            <a:r>
              <a:rPr lang="en-US" b="1" u="sng" dirty="0" smtClean="0"/>
              <a:t>one</a:t>
            </a:r>
            <a:r>
              <a:rPr lang="en-US" dirty="0" smtClean="0"/>
              <a:t> type of </a:t>
            </a:r>
            <a:r>
              <a:rPr lang="en-US" dirty="0" err="1" smtClean="0"/>
              <a:t>viscerosomatics</a:t>
            </a:r>
            <a:endParaRPr lang="en-US" dirty="0" smtClean="0"/>
          </a:p>
          <a:p>
            <a:r>
              <a:rPr lang="en-US" dirty="0" smtClean="0"/>
              <a:t>Another common type is TART changes in the paravertebral/</a:t>
            </a:r>
            <a:r>
              <a:rPr lang="en-US" dirty="0" err="1" smtClean="0"/>
              <a:t>paraspinal</a:t>
            </a:r>
            <a:r>
              <a:rPr lang="en-US" dirty="0" smtClean="0"/>
              <a:t> muscles/tissues at the level that the autonomic nerves for a given organ enter/exit the spinal cord.</a:t>
            </a:r>
            <a:endParaRPr lang="en-US" dirty="0"/>
          </a:p>
        </p:txBody>
      </p:sp>
    </p:spTree>
    <p:extLst>
      <p:ext uri="{BB962C8B-B14F-4D97-AF65-F5344CB8AC3E}">
        <p14:creationId xmlns:p14="http://schemas.microsoft.com/office/powerpoint/2010/main" val="2924399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body" idx="1"/>
          </p:nvPr>
        </p:nvSpPr>
        <p:spPr>
          <a:xfrm>
            <a:off x="4893176" y="1158628"/>
            <a:ext cx="4250824" cy="3089522"/>
          </a:xfrm>
          <a:ln/>
        </p:spPr>
        <p:txBody>
          <a:bodyPr>
            <a:normAutofit/>
          </a:bodyPr>
          <a:lstStyle/>
          <a:p>
            <a:pPr marL="272275" lvl="1" indent="0">
              <a:buNone/>
            </a:pPr>
            <a:r>
              <a:rPr lang="en-US" sz="3200" dirty="0" smtClean="0"/>
              <a:t>Anterior Points</a:t>
            </a:r>
          </a:p>
          <a:p>
            <a:pPr marL="272275" lvl="1" indent="0">
              <a:buNone/>
            </a:pPr>
            <a:r>
              <a:rPr lang="en-US" dirty="0" smtClean="0"/>
              <a:t>   Ovaries/Testes </a:t>
            </a:r>
            <a:r>
              <a:rPr lang="en-US" sz="1600" dirty="0" smtClean="0"/>
              <a:t>(ipsilateral superior </a:t>
            </a:r>
            <a:r>
              <a:rPr lang="en-US" sz="1600" dirty="0"/>
              <a:t>pubic ramus, 2cm lateral to the </a:t>
            </a:r>
            <a:r>
              <a:rPr lang="en-US" sz="1600" dirty="0" smtClean="0"/>
              <a:t>symphysis)</a:t>
            </a:r>
            <a:endParaRPr lang="en-US" sz="1600" dirty="0"/>
          </a:p>
          <a:p>
            <a:pPr marL="272275" lvl="1" indent="0">
              <a:buNone/>
            </a:pPr>
            <a:r>
              <a:rPr lang="en-US" dirty="0" smtClean="0"/>
              <a:t>   Uterus </a:t>
            </a:r>
            <a:r>
              <a:rPr lang="en-US" sz="1500" dirty="0" smtClean="0"/>
              <a:t>(medial border of obturator foramen)</a:t>
            </a:r>
          </a:p>
          <a:p>
            <a:pPr marL="272275" lvl="1" indent="0">
              <a:buNone/>
            </a:pPr>
            <a:r>
              <a:rPr lang="en-US" dirty="0" smtClean="0"/>
              <a:t>   Prostate/Broad ligament </a:t>
            </a:r>
            <a:r>
              <a:rPr lang="en-US" sz="1400" dirty="0"/>
              <a:t>(Outer femur along posterior ITB)</a:t>
            </a:r>
          </a:p>
          <a:p>
            <a:pPr marL="558025" lvl="1">
              <a:buBlip>
                <a:blip r:embed="rId3"/>
              </a:buBlip>
            </a:pPr>
            <a:endParaRPr lang="en-US" dirty="0"/>
          </a:p>
        </p:txBody>
      </p:sp>
      <p:sp>
        <p:nvSpPr>
          <p:cNvPr id="47106" name="Rectangle 2"/>
          <p:cNvSpPr>
            <a:spLocks noGrp="1" noChangeArrowheads="1"/>
          </p:cNvSpPr>
          <p:nvPr>
            <p:ph type="title"/>
          </p:nvPr>
        </p:nvSpPr>
        <p:spPr>
          <a:ln/>
        </p:spPr>
        <p:txBody>
          <a:bodyPr/>
          <a:lstStyle/>
          <a:p>
            <a:r>
              <a:rPr lang="en-US" sz="3900" dirty="0" smtClean="0"/>
              <a:t>Reproductive </a:t>
            </a:r>
            <a:r>
              <a:rPr lang="en-US" sz="3900" dirty="0"/>
              <a:t>Chapman’s Points</a:t>
            </a:r>
          </a:p>
        </p:txBody>
      </p:sp>
      <p:sp>
        <p:nvSpPr>
          <p:cNvPr id="47107" name="Oval 3"/>
          <p:cNvSpPr>
            <a:spLocks/>
          </p:cNvSpPr>
          <p:nvPr/>
        </p:nvSpPr>
        <p:spPr bwMode="auto">
          <a:xfrm>
            <a:off x="5257800" y="1962150"/>
            <a:ext cx="232172" cy="12724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7108" name="Oval 4"/>
          <p:cNvSpPr>
            <a:spLocks/>
          </p:cNvSpPr>
          <p:nvPr/>
        </p:nvSpPr>
        <p:spPr bwMode="auto">
          <a:xfrm>
            <a:off x="5257800" y="3564802"/>
            <a:ext cx="232172" cy="127248"/>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7110" name="Rectangle 6"/>
          <p:cNvSpPr>
            <a:spLocks/>
          </p:cNvSpPr>
          <p:nvPr/>
        </p:nvSpPr>
        <p:spPr bwMode="auto">
          <a:xfrm>
            <a:off x="2482453" y="1158627"/>
            <a:ext cx="1000125"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500" dirty="0">
                <a:ea typeface="Palatino" charset="0"/>
                <a:cs typeface="Palatino" charset="0"/>
              </a:rPr>
              <a:t>Anterior</a:t>
            </a:r>
          </a:p>
        </p:txBody>
      </p:sp>
      <p:pic>
        <p:nvPicPr>
          <p:cNvPr id="471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57" y="1679104"/>
            <a:ext cx="4774499" cy="26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7113" name="Oval 9"/>
          <p:cNvSpPr>
            <a:spLocks/>
          </p:cNvSpPr>
          <p:nvPr/>
        </p:nvSpPr>
        <p:spPr bwMode="auto">
          <a:xfrm>
            <a:off x="2462863" y="2920963"/>
            <a:ext cx="116086" cy="66973"/>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7115" name="AutoShape 11"/>
          <p:cNvSpPr>
            <a:spLocks/>
          </p:cNvSpPr>
          <p:nvPr/>
        </p:nvSpPr>
        <p:spPr bwMode="auto">
          <a:xfrm>
            <a:off x="3581400" y="2691757"/>
            <a:ext cx="651867" cy="194221"/>
          </a:xfrm>
          <a:prstGeom prst="roundRect">
            <a:avLst>
              <a:gd name="adj" fmla="val 50000"/>
            </a:avLst>
          </a:prstGeom>
          <a:solidFill>
            <a:srgbClr val="D90B00">
              <a:alpha val="50000"/>
            </a:srgbClr>
          </a:solidFill>
          <a:ln>
            <a:noFill/>
          </a:ln>
          <a:extLst>
            <a:ext uri="{91240B29-F687-4F45-9708-019B960494DF}">
              <a14:hiddenLine xmlns:a14="http://schemas.microsoft.com/office/drawing/2010/main" w="6350" cap="flat">
                <a:solidFill>
                  <a:srgbClr val="FFFFFF">
                    <a:alpha val="14999"/>
                  </a:srgbClr>
                </a:solidFill>
                <a:miter lim="800000"/>
                <a:headEnd type="none" w="med" len="med"/>
                <a:tailEnd type="none" w="med" len="med"/>
              </a14:hiddenLine>
            </a:ext>
          </a:extLst>
        </p:spPr>
        <p:txBody>
          <a:bodyPr lIns="0" tIns="0" rIns="0" bIns="0"/>
          <a:lstStyle/>
          <a:p>
            <a:endParaRPr lang="en-US" dirty="0"/>
          </a:p>
        </p:txBody>
      </p:sp>
      <p:sp>
        <p:nvSpPr>
          <p:cNvPr id="13" name="Line 23"/>
          <p:cNvSpPr>
            <a:spLocks noChangeShapeType="1"/>
          </p:cNvSpPr>
          <p:nvPr/>
        </p:nvSpPr>
        <p:spPr bwMode="auto">
          <a:xfrm>
            <a:off x="1618232" y="3163468"/>
            <a:ext cx="421408" cy="1087048"/>
          </a:xfrm>
          <a:prstGeom prst="line">
            <a:avLst/>
          </a:prstGeom>
          <a:noFill/>
          <a:ln w="101600" cap="flat">
            <a:solidFill>
              <a:srgbClr val="2AB9F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4" name="AutoShape 24"/>
          <p:cNvSpPr>
            <a:spLocks/>
          </p:cNvSpPr>
          <p:nvPr/>
        </p:nvSpPr>
        <p:spPr bwMode="auto">
          <a:xfrm>
            <a:off x="287944" y="3374674"/>
            <a:ext cx="1364529" cy="507504"/>
          </a:xfrm>
          <a:prstGeom prst="roundRect">
            <a:avLst>
              <a:gd name="adj" fmla="val 44116"/>
            </a:avLst>
          </a:prstGeom>
          <a:solidFill>
            <a:srgbClr val="00BAFB">
              <a:alpha val="48000"/>
            </a:srgbClr>
          </a:solidFill>
          <a:ln>
            <a:noFill/>
          </a:ln>
          <a:extLst>
            <a:ext uri="{91240B29-F687-4F45-9708-019B960494DF}">
              <a14:hiddenLine xmlns:a14="http://schemas.microsoft.com/office/drawing/2010/main" w="6350" cap="flat">
                <a:solidFill>
                  <a:srgbClr val="FFFFFF">
                    <a:alpha val="14400"/>
                  </a:srgbClr>
                </a:solidFill>
                <a:miter lim="800000"/>
                <a:headEnd type="none" w="med" len="med"/>
                <a:tailEnd type="none" w="med" len="med"/>
              </a14:hiddenLine>
            </a:ext>
          </a:extLst>
        </p:spPr>
        <p:txBody>
          <a:bodyPr lIns="0" tIns="0" rIns="0" bIns="0"/>
          <a:lstStyle/>
          <a:p>
            <a:endParaRPr lang="en-US" dirty="0"/>
          </a:p>
        </p:txBody>
      </p:sp>
      <p:sp>
        <p:nvSpPr>
          <p:cNvPr id="15" name="Oval 5"/>
          <p:cNvSpPr>
            <a:spLocks/>
          </p:cNvSpPr>
          <p:nvPr/>
        </p:nvSpPr>
        <p:spPr bwMode="auto">
          <a:xfrm>
            <a:off x="5248838" y="2883841"/>
            <a:ext cx="232172" cy="127248"/>
          </a:xfrm>
          <a:prstGeom prst="ellipse">
            <a:avLst/>
          </a:prstGeom>
          <a:solidFill>
            <a:srgbClr val="FFC000"/>
          </a:solidFill>
          <a:ln>
            <a:solidFill>
              <a:srgbClr val="FFC000"/>
            </a:solidFill>
          </a:ln>
          <a:extLst/>
        </p:spPr>
        <p:txBody>
          <a:bodyPr lIns="0" tIns="0" rIns="0" bIns="0"/>
          <a:lstStyle/>
          <a:p>
            <a:endParaRPr lang="en-US" dirty="0"/>
          </a:p>
        </p:txBody>
      </p:sp>
      <p:sp>
        <p:nvSpPr>
          <p:cNvPr id="17" name="Oval 9"/>
          <p:cNvSpPr>
            <a:spLocks/>
          </p:cNvSpPr>
          <p:nvPr/>
        </p:nvSpPr>
        <p:spPr bwMode="auto">
          <a:xfrm>
            <a:off x="2341051" y="3096495"/>
            <a:ext cx="116086" cy="66973"/>
          </a:xfrm>
          <a:prstGeom prst="ellipse">
            <a:avLst/>
          </a:prstGeom>
          <a:solidFill>
            <a:srgbClr val="FFC000"/>
          </a:solidFill>
          <a:ln>
            <a:solidFill>
              <a:srgbClr val="FFC000"/>
            </a:solidFill>
          </a:ln>
          <a:extLst/>
        </p:spPr>
        <p:txBody>
          <a:bodyPr lIns="0" tIns="0" rIns="0" bIns="0"/>
          <a:lstStyle/>
          <a:p>
            <a:endParaRPr lang="en-US" dirty="0"/>
          </a:p>
        </p:txBody>
      </p:sp>
      <p:sp>
        <p:nvSpPr>
          <p:cNvPr id="18" name="AutoShape 11"/>
          <p:cNvSpPr>
            <a:spLocks/>
          </p:cNvSpPr>
          <p:nvPr/>
        </p:nvSpPr>
        <p:spPr bwMode="auto">
          <a:xfrm>
            <a:off x="3581400" y="3022849"/>
            <a:ext cx="651867" cy="194221"/>
          </a:xfrm>
          <a:prstGeom prst="roundRect">
            <a:avLst>
              <a:gd name="adj" fmla="val 50000"/>
            </a:avLst>
          </a:prstGeom>
          <a:solidFill>
            <a:srgbClr val="FFC000">
              <a:alpha val="50000"/>
            </a:srgbClr>
          </a:solidFill>
          <a:ln>
            <a:solidFill>
              <a:srgbClr val="FFC000"/>
            </a:solidFill>
          </a:ln>
          <a:extLst/>
        </p:spPr>
        <p:txBody>
          <a:bodyPr lIns="0" tIns="0" rIns="0" bIns="0"/>
          <a:lstStyle/>
          <a:p>
            <a:endParaRPr lang="en-US" dirty="0"/>
          </a:p>
        </p:txBody>
      </p:sp>
    </p:spTree>
    <p:extLst>
      <p:ext uri="{BB962C8B-B14F-4D97-AF65-F5344CB8AC3E}">
        <p14:creationId xmlns:p14="http://schemas.microsoft.com/office/powerpoint/2010/main" val="51785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txBox="1">
            <a:spLocks noChangeArrowheads="1"/>
          </p:cNvSpPr>
          <p:nvPr/>
        </p:nvSpPr>
        <p:spPr>
          <a:xfrm>
            <a:off x="4889385" y="1629965"/>
            <a:ext cx="4292829" cy="3283297"/>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2275" lvl="1" indent="0">
              <a:buFont typeface="Arial" pitchFamily="34" charset="0"/>
              <a:buNone/>
            </a:pPr>
            <a:r>
              <a:rPr lang="en-US" sz="3200" dirty="0" smtClean="0"/>
              <a:t>Posterior Points</a:t>
            </a:r>
          </a:p>
          <a:p>
            <a:pPr marL="272275" lvl="1" indent="0">
              <a:buFont typeface="Arial" pitchFamily="34" charset="0"/>
              <a:buNone/>
            </a:pPr>
            <a:r>
              <a:rPr lang="en-US" dirty="0" smtClean="0"/>
              <a:t>   </a:t>
            </a:r>
            <a:r>
              <a:rPr lang="en-US" sz="2400" dirty="0" smtClean="0"/>
              <a:t>Ovaries/Testes</a:t>
            </a:r>
            <a:r>
              <a:rPr lang="en-US" dirty="0" smtClean="0"/>
              <a:t> </a:t>
            </a:r>
            <a:r>
              <a:rPr lang="en-US" sz="1600" dirty="0" smtClean="0"/>
              <a:t>(T10 lamina of TP)</a:t>
            </a:r>
          </a:p>
          <a:p>
            <a:pPr marL="272275" lvl="1" indent="0">
              <a:buFont typeface="Arial" pitchFamily="34" charset="0"/>
              <a:buNone/>
            </a:pPr>
            <a:r>
              <a:rPr lang="en-US" dirty="0" smtClean="0"/>
              <a:t>   </a:t>
            </a:r>
            <a:r>
              <a:rPr lang="en-US" sz="2400" dirty="0" smtClean="0"/>
              <a:t>Uterus</a:t>
            </a:r>
            <a:r>
              <a:rPr lang="en-US" dirty="0" smtClean="0"/>
              <a:t> </a:t>
            </a:r>
            <a:r>
              <a:rPr lang="en-US" sz="1500" dirty="0" smtClean="0"/>
              <a:t>(L5 Upper edge of TP &amp; lateral sacral base)</a:t>
            </a:r>
          </a:p>
          <a:p>
            <a:pPr marL="272275" lvl="1" indent="0">
              <a:buNone/>
            </a:pPr>
            <a:r>
              <a:rPr lang="en-US" dirty="0" smtClean="0"/>
              <a:t>   </a:t>
            </a:r>
            <a:r>
              <a:rPr lang="en-US" sz="2400" dirty="0" smtClean="0"/>
              <a:t>Prostate/Broad ligament </a:t>
            </a:r>
            <a:r>
              <a:rPr lang="en-US" sz="1400" dirty="0" smtClean="0"/>
              <a:t>(</a:t>
            </a:r>
            <a:r>
              <a:rPr lang="en-US" sz="1400" dirty="0"/>
              <a:t>Lateral sacral </a:t>
            </a:r>
            <a:r>
              <a:rPr lang="en-US" sz="1400" dirty="0" smtClean="0"/>
              <a:t>base)</a:t>
            </a:r>
          </a:p>
          <a:p>
            <a:pPr marL="272275" lvl="1" indent="0">
              <a:buNone/>
            </a:pPr>
            <a:endParaRPr lang="en-US" dirty="0"/>
          </a:p>
        </p:txBody>
      </p:sp>
      <p:sp>
        <p:nvSpPr>
          <p:cNvPr id="48129" name="Rectangle 1"/>
          <p:cNvSpPr>
            <a:spLocks noGrp="1" noChangeArrowheads="1"/>
          </p:cNvSpPr>
          <p:nvPr>
            <p:ph type="title"/>
          </p:nvPr>
        </p:nvSpPr>
        <p:spPr>
          <a:ln/>
        </p:spPr>
        <p:txBody>
          <a:bodyPr/>
          <a:lstStyle/>
          <a:p>
            <a:r>
              <a:rPr lang="en-US" sz="3900" dirty="0" smtClean="0"/>
              <a:t>Reproductive </a:t>
            </a:r>
            <a:r>
              <a:rPr lang="en-US" sz="3900" dirty="0"/>
              <a:t>Chapman’s Points</a:t>
            </a:r>
          </a:p>
        </p:txBody>
      </p:sp>
      <p:sp>
        <p:nvSpPr>
          <p:cNvPr id="48131" name="Oval 3"/>
          <p:cNvSpPr>
            <a:spLocks/>
          </p:cNvSpPr>
          <p:nvPr/>
        </p:nvSpPr>
        <p:spPr bwMode="auto">
          <a:xfrm>
            <a:off x="5220815" y="2447173"/>
            <a:ext cx="232172" cy="12724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8133" name="Oval 5"/>
          <p:cNvSpPr>
            <a:spLocks/>
          </p:cNvSpPr>
          <p:nvPr/>
        </p:nvSpPr>
        <p:spPr bwMode="auto">
          <a:xfrm>
            <a:off x="5220815" y="3649774"/>
            <a:ext cx="232172" cy="127248"/>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8135" name="Oval 7"/>
          <p:cNvSpPr>
            <a:spLocks/>
          </p:cNvSpPr>
          <p:nvPr/>
        </p:nvSpPr>
        <p:spPr bwMode="auto">
          <a:xfrm>
            <a:off x="1410891" y="3341936"/>
            <a:ext cx="232172" cy="127248"/>
          </a:xfrm>
          <a:prstGeom prst="ellipse">
            <a:avLst/>
          </a:prstGeom>
          <a:solidFill>
            <a:srgbClr val="12FF0E"/>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8136" name="Oval 8"/>
          <p:cNvSpPr>
            <a:spLocks/>
          </p:cNvSpPr>
          <p:nvPr/>
        </p:nvSpPr>
        <p:spPr bwMode="auto">
          <a:xfrm>
            <a:off x="1205508" y="3207990"/>
            <a:ext cx="232172" cy="12724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8137" name="Oval 9"/>
          <p:cNvSpPr>
            <a:spLocks/>
          </p:cNvSpPr>
          <p:nvPr/>
        </p:nvSpPr>
        <p:spPr bwMode="auto">
          <a:xfrm>
            <a:off x="1616273" y="3207990"/>
            <a:ext cx="232172" cy="127248"/>
          </a:xfrm>
          <a:prstGeom prst="ellipse">
            <a:avLst/>
          </a:prstGeom>
          <a:solidFill>
            <a:srgbClr val="FF2712"/>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8138" name="Oval 10"/>
          <p:cNvSpPr>
            <a:spLocks/>
          </p:cNvSpPr>
          <p:nvPr/>
        </p:nvSpPr>
        <p:spPr bwMode="auto">
          <a:xfrm>
            <a:off x="1205508" y="3871020"/>
            <a:ext cx="232172" cy="127248"/>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48139" name="Oval 11"/>
          <p:cNvSpPr>
            <a:spLocks/>
          </p:cNvSpPr>
          <p:nvPr/>
        </p:nvSpPr>
        <p:spPr bwMode="auto">
          <a:xfrm>
            <a:off x="1616273" y="3871020"/>
            <a:ext cx="232172" cy="127248"/>
          </a:xfrm>
          <a:prstGeom prst="ellipse">
            <a:avLst/>
          </a:prstGeom>
          <a:solidFill>
            <a:srgbClr val="C632FD"/>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pic>
        <p:nvPicPr>
          <p:cNvPr id="4814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5072"/>
            <a:ext cx="5133320" cy="23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8143" name="Oval 15"/>
          <p:cNvSpPr>
            <a:spLocks/>
          </p:cNvSpPr>
          <p:nvPr/>
        </p:nvSpPr>
        <p:spPr bwMode="auto">
          <a:xfrm>
            <a:off x="2286000" y="2147073"/>
            <a:ext cx="53578" cy="61382"/>
          </a:xfrm>
          <a:prstGeom prst="ellipse">
            <a:avLst/>
          </a:prstGeom>
          <a:solidFill>
            <a:srgbClr val="FF0000"/>
          </a:solidFill>
          <a:ln>
            <a:solidFill>
              <a:srgbClr val="FF0000"/>
            </a:solidFill>
          </a:ln>
          <a:extLst/>
        </p:spPr>
        <p:txBody>
          <a:bodyPr lIns="0" tIns="0" rIns="0" bIns="0"/>
          <a:lstStyle/>
          <a:p>
            <a:endParaRPr lang="en-US" dirty="0"/>
          </a:p>
        </p:txBody>
      </p:sp>
      <p:sp>
        <p:nvSpPr>
          <p:cNvPr id="48147" name="AutoShape 19"/>
          <p:cNvSpPr>
            <a:spLocks/>
          </p:cNvSpPr>
          <p:nvPr/>
        </p:nvSpPr>
        <p:spPr bwMode="auto">
          <a:xfrm>
            <a:off x="469826" y="3099645"/>
            <a:ext cx="822974" cy="133193"/>
          </a:xfrm>
          <a:prstGeom prst="roundRect">
            <a:avLst>
              <a:gd name="adj" fmla="val 50000"/>
            </a:avLst>
          </a:prstGeom>
          <a:solidFill>
            <a:srgbClr val="00B0F0">
              <a:alpha val="50000"/>
            </a:srgbClr>
          </a:solidFill>
          <a:ln w="6350" cap="flat">
            <a:solidFill>
              <a:srgbClr val="FFFFFF">
                <a:alpha val="14999"/>
              </a:srgbClr>
            </a:solidFill>
            <a:miter lim="800000"/>
            <a:headEnd type="none" w="med" len="med"/>
            <a:tailEnd type="none" w="med" len="med"/>
          </a:ln>
          <a:extLst/>
        </p:spPr>
        <p:txBody>
          <a:bodyPr lIns="0" tIns="0" rIns="0" bIns="0"/>
          <a:lstStyle/>
          <a:p>
            <a:endParaRPr lang="en-US" dirty="0"/>
          </a:p>
        </p:txBody>
      </p:sp>
      <p:sp>
        <p:nvSpPr>
          <p:cNvPr id="48150" name="AutoShape 22"/>
          <p:cNvSpPr>
            <a:spLocks/>
          </p:cNvSpPr>
          <p:nvPr/>
        </p:nvSpPr>
        <p:spPr bwMode="auto">
          <a:xfrm>
            <a:off x="881313" y="2967548"/>
            <a:ext cx="431007" cy="185145"/>
          </a:xfrm>
          <a:prstGeom prst="roundRect">
            <a:avLst>
              <a:gd name="adj" fmla="val 50000"/>
            </a:avLst>
          </a:prstGeom>
          <a:solidFill>
            <a:srgbClr val="FFC000">
              <a:alpha val="50000"/>
            </a:srgbClr>
          </a:solidFill>
          <a:ln>
            <a:solidFill>
              <a:srgbClr val="FFC000">
                <a:alpha val="50000"/>
              </a:srgbClr>
            </a:solidFill>
          </a:ln>
          <a:extLst/>
        </p:spPr>
        <p:txBody>
          <a:bodyPr lIns="0" tIns="0" rIns="0" bIns="0"/>
          <a:lstStyle/>
          <a:p>
            <a:endParaRPr lang="en-US" dirty="0"/>
          </a:p>
        </p:txBody>
      </p:sp>
      <p:sp>
        <p:nvSpPr>
          <p:cNvPr id="48152" name="AutoShape 24"/>
          <p:cNvSpPr>
            <a:spLocks/>
          </p:cNvSpPr>
          <p:nvPr/>
        </p:nvSpPr>
        <p:spPr bwMode="auto">
          <a:xfrm>
            <a:off x="3709988" y="2080654"/>
            <a:ext cx="589359" cy="194221"/>
          </a:xfrm>
          <a:prstGeom prst="roundRect">
            <a:avLst>
              <a:gd name="adj" fmla="val 50000"/>
            </a:avLst>
          </a:prstGeom>
          <a:solidFill>
            <a:srgbClr val="D90B00">
              <a:alpha val="50000"/>
            </a:srgbClr>
          </a:solidFill>
          <a:ln>
            <a:noFill/>
          </a:ln>
          <a:extLst>
            <a:ext uri="{91240B29-F687-4F45-9708-019B960494DF}">
              <a14:hiddenLine xmlns:a14="http://schemas.microsoft.com/office/drawing/2010/main" w="6350" cap="flat">
                <a:solidFill>
                  <a:srgbClr val="FFFFFF">
                    <a:alpha val="14999"/>
                  </a:srgbClr>
                </a:solidFill>
                <a:miter lim="800000"/>
                <a:headEnd type="none" w="med" len="med"/>
                <a:tailEnd type="none" w="med" len="med"/>
              </a14:hiddenLine>
            </a:ext>
          </a:extLst>
        </p:spPr>
        <p:txBody>
          <a:bodyPr lIns="0" tIns="0" rIns="0" bIns="0"/>
          <a:lstStyle/>
          <a:p>
            <a:endParaRPr lang="en-US" dirty="0"/>
          </a:p>
        </p:txBody>
      </p:sp>
      <p:sp>
        <p:nvSpPr>
          <p:cNvPr id="48153" name="Rectangle 25"/>
          <p:cNvSpPr>
            <a:spLocks/>
          </p:cNvSpPr>
          <p:nvPr/>
        </p:nvSpPr>
        <p:spPr bwMode="auto">
          <a:xfrm>
            <a:off x="2482453" y="1158627"/>
            <a:ext cx="1000125"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500" dirty="0">
                <a:ea typeface="Palatino" charset="0"/>
                <a:cs typeface="Palatino" charset="0"/>
              </a:rPr>
              <a:t>Posterior</a:t>
            </a:r>
          </a:p>
        </p:txBody>
      </p:sp>
      <p:sp>
        <p:nvSpPr>
          <p:cNvPr id="29" name="Oval 5"/>
          <p:cNvSpPr>
            <a:spLocks/>
          </p:cNvSpPr>
          <p:nvPr/>
        </p:nvSpPr>
        <p:spPr bwMode="auto">
          <a:xfrm>
            <a:off x="5220815" y="2932872"/>
            <a:ext cx="232172" cy="127248"/>
          </a:xfrm>
          <a:prstGeom prst="ellipse">
            <a:avLst/>
          </a:prstGeom>
          <a:solidFill>
            <a:srgbClr val="FFC000"/>
          </a:solidFill>
          <a:ln>
            <a:solidFill>
              <a:srgbClr val="FFC000"/>
            </a:solidFill>
          </a:ln>
          <a:extLst/>
        </p:spPr>
        <p:txBody>
          <a:bodyPr lIns="0" tIns="0" rIns="0" bIns="0"/>
          <a:lstStyle/>
          <a:p>
            <a:endParaRPr lang="en-US" dirty="0"/>
          </a:p>
        </p:txBody>
      </p:sp>
      <p:sp>
        <p:nvSpPr>
          <p:cNvPr id="30" name="AutoShape 22"/>
          <p:cNvSpPr>
            <a:spLocks/>
          </p:cNvSpPr>
          <p:nvPr/>
        </p:nvSpPr>
        <p:spPr bwMode="auto">
          <a:xfrm>
            <a:off x="897355" y="2829813"/>
            <a:ext cx="431007" cy="185145"/>
          </a:xfrm>
          <a:prstGeom prst="roundRect">
            <a:avLst>
              <a:gd name="adj" fmla="val 50000"/>
            </a:avLst>
          </a:prstGeom>
          <a:solidFill>
            <a:srgbClr val="FFC000">
              <a:alpha val="50000"/>
            </a:srgbClr>
          </a:solidFill>
          <a:ln>
            <a:solidFill>
              <a:srgbClr val="FFC000"/>
            </a:solidFill>
          </a:ln>
          <a:extLst/>
        </p:spPr>
        <p:txBody>
          <a:bodyPr lIns="0" tIns="0" rIns="0" bIns="0"/>
          <a:lstStyle/>
          <a:p>
            <a:endParaRPr lang="en-US" dirty="0"/>
          </a:p>
        </p:txBody>
      </p:sp>
      <p:sp>
        <p:nvSpPr>
          <p:cNvPr id="31" name="AutoShape 19"/>
          <p:cNvSpPr>
            <a:spLocks/>
          </p:cNvSpPr>
          <p:nvPr/>
        </p:nvSpPr>
        <p:spPr bwMode="auto">
          <a:xfrm>
            <a:off x="401836" y="2960850"/>
            <a:ext cx="519364" cy="182323"/>
          </a:xfrm>
          <a:prstGeom prst="roundRect">
            <a:avLst>
              <a:gd name="adj" fmla="val 50000"/>
            </a:avLst>
          </a:prstGeom>
          <a:solidFill>
            <a:srgbClr val="00B0F0">
              <a:alpha val="50000"/>
            </a:srgbClr>
          </a:solidFill>
          <a:ln w="6350" cap="flat">
            <a:solidFill>
              <a:srgbClr val="FFFFFF">
                <a:alpha val="14999"/>
              </a:srgbClr>
            </a:solidFill>
            <a:miter lim="800000"/>
            <a:headEnd type="none" w="med" len="med"/>
            <a:tailEnd type="none" w="med" len="med"/>
          </a:ln>
          <a:extLst/>
        </p:spPr>
        <p:txBody>
          <a:bodyPr lIns="0" tIns="0" rIns="0" bIns="0"/>
          <a:lstStyle/>
          <a:p>
            <a:endParaRPr lang="en-US" dirty="0"/>
          </a:p>
        </p:txBody>
      </p:sp>
      <p:sp>
        <p:nvSpPr>
          <p:cNvPr id="32" name="Oval 15"/>
          <p:cNvSpPr>
            <a:spLocks/>
          </p:cNvSpPr>
          <p:nvPr/>
        </p:nvSpPr>
        <p:spPr bwMode="auto">
          <a:xfrm>
            <a:off x="2003821" y="2899468"/>
            <a:ext cx="53578" cy="61382"/>
          </a:xfrm>
          <a:prstGeom prst="ellipse">
            <a:avLst/>
          </a:prstGeom>
          <a:solidFill>
            <a:srgbClr val="FFC000"/>
          </a:solidFill>
          <a:ln>
            <a:solidFill>
              <a:srgbClr val="FFC000"/>
            </a:solidFill>
          </a:ln>
          <a:extLst/>
        </p:spPr>
        <p:txBody>
          <a:bodyPr lIns="0" tIns="0" rIns="0" bIns="0"/>
          <a:lstStyle/>
          <a:p>
            <a:endParaRPr lang="en-US" dirty="0"/>
          </a:p>
        </p:txBody>
      </p:sp>
      <p:sp>
        <p:nvSpPr>
          <p:cNvPr id="33" name="Oval 15"/>
          <p:cNvSpPr>
            <a:spLocks/>
          </p:cNvSpPr>
          <p:nvPr/>
        </p:nvSpPr>
        <p:spPr bwMode="auto">
          <a:xfrm>
            <a:off x="2022869" y="3099645"/>
            <a:ext cx="150493" cy="53048"/>
          </a:xfrm>
          <a:prstGeom prst="ellipse">
            <a:avLst/>
          </a:prstGeom>
          <a:solidFill>
            <a:srgbClr val="FFC000"/>
          </a:solidFill>
          <a:ln>
            <a:solidFill>
              <a:srgbClr val="FFC000"/>
            </a:solidFill>
          </a:ln>
          <a:extLst/>
        </p:spPr>
        <p:txBody>
          <a:bodyPr lIns="0" tIns="0" rIns="0" bIns="0"/>
          <a:lstStyle/>
          <a:p>
            <a:endParaRPr lang="en-US" dirty="0"/>
          </a:p>
        </p:txBody>
      </p:sp>
      <p:sp>
        <p:nvSpPr>
          <p:cNvPr id="48146" name="Oval 18"/>
          <p:cNvSpPr>
            <a:spLocks/>
          </p:cNvSpPr>
          <p:nvPr/>
        </p:nvSpPr>
        <p:spPr bwMode="auto">
          <a:xfrm>
            <a:off x="2057399" y="3099645"/>
            <a:ext cx="78205" cy="53048"/>
          </a:xfrm>
          <a:prstGeom prst="ellipse">
            <a:avLst/>
          </a:prstGeom>
          <a:solidFill>
            <a:srgbClr val="00BAFB"/>
          </a:solidFill>
          <a:ln>
            <a:noFill/>
          </a:ln>
          <a:extLst>
            <a:ext uri="{91240B29-F687-4F45-9708-019B960494DF}">
              <a14:hiddenLine xmlns:a14="http://schemas.microsoft.com/office/drawing/2010/main" w="6350" cap="flat">
                <a:solidFill>
                  <a:srgbClr val="FFFFFF">
                    <a:alpha val="29999"/>
                  </a:srgbClr>
                </a:solidFill>
                <a:miter lim="800000"/>
                <a:headEnd type="none" w="med" len="med"/>
                <a:tailEnd type="none" w="med" len="med"/>
              </a14:hiddenLine>
            </a:ext>
          </a:extLst>
        </p:spPr>
        <p:txBody>
          <a:bodyPr lIns="0" tIns="0" rIns="0" bIns="0"/>
          <a:lstStyle/>
          <a:p>
            <a:endParaRPr lang="en-US" dirty="0"/>
          </a:p>
        </p:txBody>
      </p:sp>
      <p:sp>
        <p:nvSpPr>
          <p:cNvPr id="34" name="AutoShape 25"/>
          <p:cNvSpPr>
            <a:spLocks/>
          </p:cNvSpPr>
          <p:nvPr/>
        </p:nvSpPr>
        <p:spPr bwMode="auto">
          <a:xfrm>
            <a:off x="905063" y="2716135"/>
            <a:ext cx="416531" cy="175318"/>
          </a:xfrm>
          <a:prstGeom prst="roundRect">
            <a:avLst>
              <a:gd name="adj" fmla="val 44116"/>
            </a:avLst>
          </a:prstGeom>
          <a:solidFill>
            <a:srgbClr val="C531FD">
              <a:alpha val="50000"/>
            </a:srgbClr>
          </a:solidFill>
          <a:ln>
            <a:noFill/>
          </a:ln>
          <a:extLst>
            <a:ext uri="{91240B29-F687-4F45-9708-019B960494DF}">
              <a14:hiddenLine xmlns:a14="http://schemas.microsoft.com/office/drawing/2010/main" w="6350" cap="flat">
                <a:solidFill>
                  <a:srgbClr val="FFFFFF">
                    <a:alpha val="14999"/>
                  </a:srgbClr>
                </a:solidFill>
                <a:miter lim="800000"/>
                <a:headEnd type="none" w="med" len="med"/>
                <a:tailEnd type="none" w="med" len="med"/>
              </a14:hiddenLine>
            </a:ext>
          </a:extLst>
        </p:spPr>
        <p:txBody>
          <a:bodyPr lIns="0" tIns="0" rIns="0" bIns="0"/>
          <a:lstStyle/>
          <a:p>
            <a:endParaRPr lang="en-US" dirty="0"/>
          </a:p>
        </p:txBody>
      </p:sp>
      <p:sp>
        <p:nvSpPr>
          <p:cNvPr id="3" name="TextBox 2"/>
          <p:cNvSpPr txBox="1"/>
          <p:nvPr/>
        </p:nvSpPr>
        <p:spPr>
          <a:xfrm>
            <a:off x="49946" y="4375716"/>
            <a:ext cx="3226654" cy="430887"/>
          </a:xfrm>
          <a:prstGeom prst="rect">
            <a:avLst/>
          </a:prstGeom>
          <a:noFill/>
        </p:spPr>
        <p:txBody>
          <a:bodyPr wrap="square" rtlCol="0">
            <a:spAutoFit/>
          </a:bodyPr>
          <a:lstStyle/>
          <a:p>
            <a:r>
              <a:rPr lang="en-US" sz="1100" dirty="0"/>
              <a:t> * Note location of Fallopian Tubes/Seminal Vesicles [NO anterior points </a:t>
            </a:r>
            <a:r>
              <a:rPr lang="en-US" sz="1100" dirty="0" smtClean="0"/>
              <a:t>listed for these]</a:t>
            </a:r>
            <a:endParaRPr lang="en-US" sz="1100" dirty="0"/>
          </a:p>
        </p:txBody>
      </p:sp>
    </p:spTree>
    <p:extLst>
      <p:ext uri="{BB962C8B-B14F-4D97-AF65-F5344CB8AC3E}">
        <p14:creationId xmlns:p14="http://schemas.microsoft.com/office/powerpoint/2010/main" val="42435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Lymphatics</a:t>
            </a:r>
          </a:p>
          <a:p>
            <a:pPr lvl="1"/>
            <a:r>
              <a:rPr lang="en-US" dirty="0" smtClean="0"/>
              <a:t>Central: Look for restriction at the thoracic inlet</a:t>
            </a:r>
          </a:p>
          <a:p>
            <a:pPr lvl="1"/>
            <a:r>
              <a:rPr lang="en-US" dirty="0" smtClean="0"/>
              <a:t>Peripheral: </a:t>
            </a:r>
            <a:r>
              <a:rPr lang="en-US" dirty="0"/>
              <a:t>Look for restriction </a:t>
            </a:r>
            <a:r>
              <a:rPr lang="en-US" dirty="0" smtClean="0"/>
              <a:t>proximal to the infection (Head: OA/neck; UE: axilla/shoulder; LE: inguinal/pelvic &amp; popliteal fossa/knee)</a:t>
            </a:r>
          </a:p>
          <a:p>
            <a:pPr lvl="1"/>
            <a:r>
              <a:rPr lang="en-US" dirty="0" smtClean="0"/>
              <a:t>Respiratory pump: Look for asymmetric movement of ribs and diaphragmatic dysfunction</a:t>
            </a:r>
          </a:p>
          <a:p>
            <a:pPr lvl="1"/>
            <a:r>
              <a:rPr lang="en-US" dirty="0" smtClean="0"/>
              <a:t>After restrictions removed, may then consider lymphatic pump techniques (ex. thoracic pump &amp; pedal pump)</a:t>
            </a:r>
            <a:endParaRPr lang="en-US" dirty="0"/>
          </a:p>
        </p:txBody>
      </p:sp>
    </p:spTree>
    <p:extLst>
      <p:ext uri="{BB962C8B-B14F-4D97-AF65-F5344CB8AC3E}">
        <p14:creationId xmlns:p14="http://schemas.microsoft.com/office/powerpoint/2010/main" val="1713443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Autoimmune</a:t>
            </a:r>
            <a:endParaRPr lang="en-US" dirty="0"/>
          </a:p>
        </p:txBody>
      </p:sp>
      <p:sp>
        <p:nvSpPr>
          <p:cNvPr id="3" name="Content Placeholder 2"/>
          <p:cNvSpPr>
            <a:spLocks noGrp="1"/>
          </p:cNvSpPr>
          <p:nvPr>
            <p:ph idx="1"/>
          </p:nvPr>
        </p:nvSpPr>
        <p:spPr>
          <a:xfrm>
            <a:off x="381000" y="1733550"/>
            <a:ext cx="8229600" cy="3089672"/>
          </a:xfrm>
        </p:spPr>
        <p:txBody>
          <a:bodyPr>
            <a:normAutofit/>
          </a:bodyPr>
          <a:lstStyle/>
          <a:p>
            <a:r>
              <a:rPr lang="en-US" dirty="0" smtClean="0"/>
              <a:t>Do </a:t>
            </a:r>
            <a:r>
              <a:rPr lang="en-US" b="1" dirty="0" smtClean="0"/>
              <a:t>not</a:t>
            </a:r>
            <a:r>
              <a:rPr lang="en-US" dirty="0" smtClean="0"/>
              <a:t> do OMT on joints with evidence of an active flare</a:t>
            </a:r>
          </a:p>
          <a:p>
            <a:r>
              <a:rPr lang="en-US" dirty="0" smtClean="0"/>
              <a:t>Rheumatoid </a:t>
            </a:r>
            <a:r>
              <a:rPr lang="en-US" dirty="0" smtClean="0"/>
              <a:t>arthritis: </a:t>
            </a:r>
            <a:r>
              <a:rPr lang="en-US" dirty="0" smtClean="0"/>
              <a:t>cervical HVLA is contraindicated</a:t>
            </a:r>
          </a:p>
        </p:txBody>
      </p:sp>
    </p:spTree>
    <p:extLst>
      <p:ext uri="{BB962C8B-B14F-4D97-AF65-F5344CB8AC3E}">
        <p14:creationId xmlns:p14="http://schemas.microsoft.com/office/powerpoint/2010/main" val="350602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57200" y="1352550"/>
            <a:ext cx="8229600" cy="3505199"/>
          </a:xfrm>
        </p:spPr>
        <p:txBody>
          <a:bodyPr>
            <a:normAutofit fontScale="70000" lnSpcReduction="20000"/>
          </a:bodyPr>
          <a:lstStyle/>
          <a:p>
            <a:r>
              <a:rPr lang="en-US" dirty="0" smtClean="0"/>
              <a:t>This Presentation has been created by Rebecca J. Bowers, D.O. for VCOM to use as an educational tool for the instruction of VCOM medical students, faculty or staff.</a:t>
            </a:r>
          </a:p>
          <a:p>
            <a:r>
              <a:rPr lang="en-US" dirty="0" smtClean="0"/>
              <a:t>Some images or wording may come from the personal research, notes or graphics of Rebecca J. Bowers, D.O., and utilization of these in this presentation does not signify that this author has relinquished ownership of them.</a:t>
            </a:r>
          </a:p>
          <a:p>
            <a:r>
              <a:rPr lang="en-US" dirty="0" smtClean="0"/>
              <a:t>Any use of this presentation for purposes other than the aforementioned should be discussed with this author ahead of time.</a:t>
            </a:r>
          </a:p>
          <a:p>
            <a:r>
              <a:rPr lang="en-US" dirty="0" smtClean="0"/>
              <a:t>Thank you.</a:t>
            </a:r>
            <a:endParaRPr lang="en-US" dirty="0"/>
          </a:p>
        </p:txBody>
      </p:sp>
    </p:spTree>
    <p:extLst>
      <p:ext uri="{BB962C8B-B14F-4D97-AF65-F5344CB8AC3E}">
        <p14:creationId xmlns:p14="http://schemas.microsoft.com/office/powerpoint/2010/main" val="279812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Concepts</a:t>
            </a:r>
            <a:endParaRPr lang="en-US" dirty="0"/>
          </a:p>
        </p:txBody>
      </p:sp>
      <p:sp>
        <p:nvSpPr>
          <p:cNvPr id="3" name="Content Placeholder 2"/>
          <p:cNvSpPr>
            <a:spLocks noGrp="1"/>
          </p:cNvSpPr>
          <p:nvPr>
            <p:ph idx="1"/>
          </p:nvPr>
        </p:nvSpPr>
        <p:spPr>
          <a:xfrm>
            <a:off x="304800" y="1352550"/>
            <a:ext cx="8382000" cy="3657599"/>
          </a:xfrm>
        </p:spPr>
        <p:txBody>
          <a:bodyPr>
            <a:normAutofit fontScale="47500" lnSpcReduction="20000"/>
          </a:bodyPr>
          <a:lstStyle/>
          <a:p>
            <a:r>
              <a:rPr lang="en-US" dirty="0"/>
              <a:t>When a person has visceral disease, there are reflex tissue texture changes that occur at the corresponding somatic spinal </a:t>
            </a:r>
            <a:r>
              <a:rPr lang="en-US" dirty="0" smtClean="0"/>
              <a:t>levels.</a:t>
            </a:r>
            <a:endParaRPr lang="en-US" dirty="0"/>
          </a:p>
          <a:p>
            <a:r>
              <a:rPr lang="en-US" dirty="0" smtClean="0"/>
              <a:t>Acutely</a:t>
            </a:r>
            <a:r>
              <a:rPr lang="en-US" dirty="0"/>
              <a:t>, the tissues in the corresponding paravertebral area tend to have an influx of blood and feel boggy (aka slightly edematous), warm and with moist overlying </a:t>
            </a:r>
            <a:r>
              <a:rPr lang="en-US" dirty="0" smtClean="0"/>
              <a:t>skin.</a:t>
            </a:r>
            <a:endParaRPr lang="en-US" dirty="0"/>
          </a:p>
          <a:p>
            <a:r>
              <a:rPr lang="en-US" dirty="0" smtClean="0"/>
              <a:t>Chronically</a:t>
            </a:r>
            <a:r>
              <a:rPr lang="en-US" dirty="0"/>
              <a:t>, the tissues in the corresponding paravertebral area tend to have a dry, cool, ropey (aka sinewy) feel due to the prolonged sympathetic activity in the area. </a:t>
            </a:r>
            <a:endParaRPr lang="en-US" dirty="0" smtClean="0"/>
          </a:p>
          <a:p>
            <a:r>
              <a:rPr lang="en-US" dirty="0" smtClean="0"/>
              <a:t>This </a:t>
            </a:r>
            <a:r>
              <a:rPr lang="en-US" dirty="0"/>
              <a:t>is useful for diagnosis (which is neither 100% sensitive or specific, but like any other physical exam finding, can be useful when appreciated in context</a:t>
            </a:r>
            <a:r>
              <a:rPr lang="en-US" dirty="0" smtClean="0"/>
              <a:t>).</a:t>
            </a:r>
            <a:endParaRPr lang="en-US" dirty="0"/>
          </a:p>
          <a:p>
            <a:r>
              <a:rPr lang="en-US" dirty="0" smtClean="0"/>
              <a:t>It </a:t>
            </a:r>
            <a:r>
              <a:rPr lang="en-US" dirty="0"/>
              <a:t>is also important to look at these areas during recovery from a visceral disease process due to the possibility that a pathologic </a:t>
            </a:r>
            <a:r>
              <a:rPr lang="en-US" dirty="0" err="1"/>
              <a:t>somatovisceral</a:t>
            </a:r>
            <a:r>
              <a:rPr lang="en-US" dirty="0"/>
              <a:t> reflex arc which was brought about by the </a:t>
            </a:r>
            <a:r>
              <a:rPr lang="en-US" dirty="0" err="1"/>
              <a:t>viscerosomatic</a:t>
            </a:r>
            <a:r>
              <a:rPr lang="en-US" dirty="0"/>
              <a:t> reflex of the organ dysfunction may still be active- in these cases, it is important to treat the area of the spine to break the pathologic reflex </a:t>
            </a:r>
            <a:r>
              <a:rPr lang="en-US" dirty="0" smtClean="0"/>
              <a:t>arc.</a:t>
            </a:r>
            <a:endParaRPr lang="en-US" dirty="0"/>
          </a:p>
          <a:p>
            <a:r>
              <a:rPr lang="en-US" dirty="0" smtClean="0"/>
              <a:t>The </a:t>
            </a:r>
            <a:r>
              <a:rPr lang="en-US" dirty="0"/>
              <a:t>Chapman’s points are most likely </a:t>
            </a:r>
            <a:r>
              <a:rPr lang="en-US" dirty="0" smtClean="0"/>
              <a:t>anatomically related </a:t>
            </a:r>
            <a:r>
              <a:rPr lang="en-US" dirty="0"/>
              <a:t>to organs due to neuro-embryological reasons (but no one has as yet </a:t>
            </a:r>
            <a:r>
              <a:rPr lang="en-US" dirty="0" smtClean="0"/>
              <a:t>figured </a:t>
            </a:r>
            <a:r>
              <a:rPr lang="en-US" dirty="0"/>
              <a:t>out why/how)- they are tender points located posteriorly and anteriorly.  These are also useful diagnostically &amp; therapeutically for the same reasons as described above.</a:t>
            </a:r>
          </a:p>
        </p:txBody>
      </p:sp>
    </p:spTree>
    <p:extLst>
      <p:ext uri="{BB962C8B-B14F-4D97-AF65-F5344CB8AC3E}">
        <p14:creationId xmlns:p14="http://schemas.microsoft.com/office/powerpoint/2010/main" val="409291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8363"/>
            <a:ext cx="3962400" cy="594122"/>
          </a:xfrm>
        </p:spPr>
        <p:txBody>
          <a:bodyPr>
            <a:noAutofit/>
          </a:bodyPr>
          <a:lstStyle/>
          <a:p>
            <a:r>
              <a:rPr lang="en-US" sz="2100" dirty="0" smtClean="0"/>
              <a:t>Paravertebral Spinal Facilitation</a:t>
            </a:r>
            <a:endParaRPr lang="en-US" sz="2100" dirty="0"/>
          </a:p>
        </p:txBody>
      </p:sp>
      <p:sp>
        <p:nvSpPr>
          <p:cNvPr id="5" name="Content Placeholder 4"/>
          <p:cNvSpPr>
            <a:spLocks noGrp="1"/>
          </p:cNvSpPr>
          <p:nvPr>
            <p:ph idx="1"/>
          </p:nvPr>
        </p:nvSpPr>
        <p:spPr>
          <a:xfrm>
            <a:off x="762000" y="741075"/>
            <a:ext cx="2857500" cy="4343400"/>
          </a:xfrm>
        </p:spPr>
        <p:txBody>
          <a:bodyPr>
            <a:normAutofit fontScale="25000" lnSpcReduction="20000"/>
          </a:bodyPr>
          <a:lstStyle/>
          <a:p>
            <a:pPr>
              <a:buNone/>
            </a:pPr>
            <a:r>
              <a:rPr lang="en-US" sz="3000" b="1" dirty="0"/>
              <a:t>Levels of Facilitation</a:t>
            </a:r>
          </a:p>
          <a:p>
            <a:endParaRPr lang="en-US" sz="1875" dirty="0"/>
          </a:p>
          <a:p>
            <a:r>
              <a:rPr lang="en-US" dirty="0" smtClean="0"/>
              <a:t>HEENT</a:t>
            </a:r>
          </a:p>
          <a:p>
            <a:pPr lvl="1"/>
            <a:r>
              <a:rPr lang="en-US" dirty="0" smtClean="0"/>
              <a:t>T1-4; CNs III, VII, IX</a:t>
            </a:r>
          </a:p>
          <a:p>
            <a:r>
              <a:rPr lang="en-US" dirty="0" smtClean="0"/>
              <a:t>Heart</a:t>
            </a:r>
          </a:p>
          <a:p>
            <a:pPr lvl="1"/>
            <a:r>
              <a:rPr lang="en-US" dirty="0" smtClean="0"/>
              <a:t>T1-5; CN X</a:t>
            </a:r>
          </a:p>
          <a:p>
            <a:r>
              <a:rPr lang="en-US" dirty="0" smtClean="0"/>
              <a:t>Lungs</a:t>
            </a:r>
          </a:p>
          <a:p>
            <a:pPr lvl="1"/>
            <a:r>
              <a:rPr lang="en-US" dirty="0" smtClean="0"/>
              <a:t>T2-7; CN X</a:t>
            </a:r>
          </a:p>
          <a:p>
            <a:r>
              <a:rPr lang="en-US" dirty="0" smtClean="0"/>
              <a:t>Esophagus</a:t>
            </a:r>
          </a:p>
          <a:p>
            <a:pPr lvl="1"/>
            <a:r>
              <a:rPr lang="en-US" dirty="0" smtClean="0"/>
              <a:t>T2-6; CN X</a:t>
            </a:r>
            <a:endParaRPr lang="en-US" dirty="0"/>
          </a:p>
          <a:p>
            <a:r>
              <a:rPr lang="en-US" dirty="0" smtClean="0"/>
              <a:t>Foregut</a:t>
            </a:r>
          </a:p>
          <a:p>
            <a:pPr lvl="1"/>
            <a:r>
              <a:rPr lang="en-US" dirty="0" smtClean="0"/>
              <a:t>T5-9; CN X</a:t>
            </a:r>
          </a:p>
          <a:p>
            <a:r>
              <a:rPr lang="en-US" dirty="0" smtClean="0"/>
              <a:t>Midgut</a:t>
            </a:r>
          </a:p>
          <a:p>
            <a:pPr lvl="1"/>
            <a:r>
              <a:rPr lang="en-US" dirty="0" smtClean="0"/>
              <a:t>T10-12; CN X</a:t>
            </a:r>
          </a:p>
          <a:p>
            <a:r>
              <a:rPr lang="en-US" dirty="0" smtClean="0"/>
              <a:t>Hindgut</a:t>
            </a:r>
          </a:p>
          <a:p>
            <a:pPr lvl="1"/>
            <a:r>
              <a:rPr lang="en-US" dirty="0" smtClean="0"/>
              <a:t>T12-L2; S2-S4</a:t>
            </a:r>
          </a:p>
          <a:p>
            <a:r>
              <a:rPr lang="en-US" dirty="0" smtClean="0"/>
              <a:t>Adrenals</a:t>
            </a:r>
          </a:p>
          <a:p>
            <a:pPr lvl="1"/>
            <a:r>
              <a:rPr lang="en-US" dirty="0" smtClean="0"/>
              <a:t>T8-10</a:t>
            </a:r>
          </a:p>
          <a:p>
            <a:r>
              <a:rPr lang="en-US" dirty="0" smtClean="0"/>
              <a:t>Kidneys</a:t>
            </a:r>
          </a:p>
          <a:p>
            <a:pPr lvl="1"/>
            <a:r>
              <a:rPr lang="en-US" dirty="0" smtClean="0"/>
              <a:t>T10-L1 ; CN X</a:t>
            </a:r>
          </a:p>
          <a:p>
            <a:r>
              <a:rPr lang="en-US" dirty="0" smtClean="0"/>
              <a:t>Bladder</a:t>
            </a:r>
          </a:p>
          <a:p>
            <a:pPr lvl="1"/>
            <a:r>
              <a:rPr lang="en-US" dirty="0" smtClean="0"/>
              <a:t>T10-L2; S2-S4</a:t>
            </a:r>
          </a:p>
          <a:p>
            <a:r>
              <a:rPr lang="en-US" dirty="0" smtClean="0"/>
              <a:t>Gonads</a:t>
            </a:r>
          </a:p>
          <a:p>
            <a:pPr lvl="1"/>
            <a:r>
              <a:rPr lang="en-US" dirty="0" smtClean="0"/>
              <a:t>T9-10; CN X</a:t>
            </a:r>
          </a:p>
          <a:p>
            <a:r>
              <a:rPr lang="en-US" dirty="0" smtClean="0"/>
              <a:t>Uterus &amp; cervix</a:t>
            </a:r>
          </a:p>
          <a:p>
            <a:pPr lvl="1"/>
            <a:r>
              <a:rPr lang="en-US" dirty="0" smtClean="0"/>
              <a:t>T10-L2; S2-S4</a:t>
            </a:r>
          </a:p>
          <a:p>
            <a:r>
              <a:rPr lang="en-US" dirty="0" smtClean="0"/>
              <a:t>Prostate</a:t>
            </a:r>
          </a:p>
          <a:p>
            <a:pPr lvl="1"/>
            <a:r>
              <a:rPr lang="en-US" dirty="0" smtClean="0"/>
              <a:t>T11-L2</a:t>
            </a:r>
          </a:p>
          <a:p>
            <a:r>
              <a:rPr lang="en-US" dirty="0" smtClean="0"/>
              <a:t>Upper Extremity</a:t>
            </a:r>
          </a:p>
          <a:p>
            <a:pPr lvl="1"/>
            <a:r>
              <a:rPr lang="en-US" dirty="0" smtClean="0"/>
              <a:t>T2-T7</a:t>
            </a:r>
          </a:p>
          <a:p>
            <a:r>
              <a:rPr lang="en-US" dirty="0" smtClean="0"/>
              <a:t>Lower Extremity</a:t>
            </a:r>
          </a:p>
          <a:p>
            <a:pPr lvl="1"/>
            <a:r>
              <a:rPr lang="en-US" dirty="0" smtClean="0"/>
              <a:t>T10-L3</a:t>
            </a:r>
          </a:p>
        </p:txBody>
      </p:sp>
      <p:sp>
        <p:nvSpPr>
          <p:cNvPr id="6" name="TextBox 5"/>
          <p:cNvSpPr txBox="1"/>
          <p:nvPr/>
        </p:nvSpPr>
        <p:spPr>
          <a:xfrm>
            <a:off x="4114800" y="742950"/>
            <a:ext cx="3596502" cy="1969770"/>
          </a:xfrm>
          <a:prstGeom prst="rect">
            <a:avLst/>
          </a:prstGeom>
          <a:noFill/>
        </p:spPr>
        <p:txBody>
          <a:bodyPr wrap="square" rtlCol="0">
            <a:spAutoFit/>
          </a:bodyPr>
          <a:lstStyle/>
          <a:p>
            <a:r>
              <a:rPr lang="en-US" sz="1350" dirty="0"/>
              <a:t>Gently drag fingers along the paravertebral area </a:t>
            </a:r>
            <a:r>
              <a:rPr lang="en-US" sz="1350" dirty="0" smtClean="0"/>
              <a:t>at the pertinent spinal levels looking </a:t>
            </a:r>
            <a:r>
              <a:rPr lang="en-US" sz="1350" dirty="0"/>
              <a:t>for TART</a:t>
            </a:r>
          </a:p>
          <a:p>
            <a:endParaRPr lang="en-US" sz="1350" dirty="0"/>
          </a:p>
          <a:p>
            <a:r>
              <a:rPr lang="en-US" sz="1350" dirty="0"/>
              <a:t>Acute facilitation:</a:t>
            </a:r>
          </a:p>
          <a:p>
            <a:r>
              <a:rPr lang="en-US" sz="1350" dirty="0"/>
              <a:t>	boggy, warm, moist</a:t>
            </a:r>
          </a:p>
          <a:p>
            <a:r>
              <a:rPr lang="en-US" sz="1350" dirty="0"/>
              <a:t>Chronic facilitation:</a:t>
            </a:r>
          </a:p>
          <a:p>
            <a:r>
              <a:rPr lang="en-US" sz="1350" dirty="0"/>
              <a:t>	condensed, cool, dry</a:t>
            </a:r>
          </a:p>
          <a:p>
            <a:endParaRPr lang="en-US" sz="1350" dirty="0"/>
          </a:p>
          <a:p>
            <a:r>
              <a:rPr lang="en-US" sz="1400" dirty="0"/>
              <a:t>Treat with </a:t>
            </a:r>
            <a:r>
              <a:rPr lang="en-US" sz="1400" u="sng" dirty="0"/>
              <a:t>MFR</a:t>
            </a:r>
            <a:r>
              <a:rPr lang="en-US" sz="1400" dirty="0"/>
              <a:t> </a:t>
            </a:r>
            <a:r>
              <a:rPr lang="en-US" sz="1350" dirty="0" smtClean="0"/>
              <a:t>or </a:t>
            </a:r>
            <a:r>
              <a:rPr lang="en-US" sz="1350" dirty="0"/>
              <a:t>rib </a:t>
            </a:r>
            <a:r>
              <a:rPr lang="en-US" sz="1350" dirty="0" smtClean="0"/>
              <a:t>raising</a:t>
            </a:r>
            <a:endParaRPr lang="en-US" sz="1350" dirty="0"/>
          </a:p>
        </p:txBody>
      </p:sp>
      <p:pic>
        <p:nvPicPr>
          <p:cNvPr id="65538" name="Picture 2" descr="C:\Users\Becca\Pictures\Osteopathic Musings\Rib raising.png"/>
          <p:cNvPicPr>
            <a:picLocks noChangeAspect="1" noChangeArrowheads="1"/>
          </p:cNvPicPr>
          <p:nvPr/>
        </p:nvPicPr>
        <p:blipFill>
          <a:blip r:embed="rId3"/>
          <a:srcRect/>
          <a:stretch>
            <a:fillRect/>
          </a:stretch>
        </p:blipFill>
        <p:spPr bwMode="auto">
          <a:xfrm>
            <a:off x="6629400" y="3460750"/>
            <a:ext cx="2381250" cy="1587500"/>
          </a:xfrm>
          <a:prstGeom prst="rect">
            <a:avLst/>
          </a:prstGeom>
          <a:noFill/>
        </p:spPr>
      </p:pic>
    </p:spTree>
    <p:extLst>
      <p:ext uri="{BB962C8B-B14F-4D97-AF65-F5344CB8AC3E}">
        <p14:creationId xmlns:p14="http://schemas.microsoft.com/office/powerpoint/2010/main" val="2695045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Viscerosomatics</a:t>
            </a:r>
            <a:endParaRPr lang="en-US" dirty="0"/>
          </a:p>
          <a:p>
            <a:pPr lvl="1"/>
            <a:r>
              <a:rPr lang="en-US" dirty="0"/>
              <a:t>Paravertebral Tissue/Texture changes: </a:t>
            </a:r>
            <a:endParaRPr lang="en-US" dirty="0" smtClean="0"/>
          </a:p>
          <a:p>
            <a:pPr lvl="2"/>
            <a:r>
              <a:rPr lang="en-US" dirty="0" smtClean="0"/>
              <a:t>T1-T4</a:t>
            </a:r>
          </a:p>
          <a:p>
            <a:pPr lvl="1"/>
            <a:r>
              <a:rPr lang="en-US" dirty="0" smtClean="0"/>
              <a:t>Chapman points:</a:t>
            </a:r>
          </a:p>
          <a:p>
            <a:pPr lvl="2"/>
            <a:r>
              <a:rPr lang="en-US" dirty="0" smtClean="0"/>
              <a:t>Anteriorly- Bilaterally at 1</a:t>
            </a:r>
            <a:r>
              <a:rPr lang="en-US" baseline="30000" dirty="0" smtClean="0"/>
              <a:t>st</a:t>
            </a:r>
            <a:r>
              <a:rPr lang="en-US" dirty="0" smtClean="0"/>
              <a:t> intercostal space (multiple) &amp; 1 point on superior aspect of clavicle </a:t>
            </a:r>
          </a:p>
          <a:p>
            <a:pPr lvl="2"/>
            <a:r>
              <a:rPr lang="en-US" dirty="0" smtClean="0"/>
              <a:t>Posteriorly- Bilaterally at lower occipital region &amp; upper 4 </a:t>
            </a:r>
            <a:r>
              <a:rPr lang="en-US" dirty="0" err="1" smtClean="0"/>
              <a:t>cervicals</a:t>
            </a:r>
            <a:endParaRPr lang="en-US" dirty="0" smtClean="0"/>
          </a:p>
          <a:p>
            <a:r>
              <a:rPr lang="en-US" dirty="0" smtClean="0"/>
              <a:t>Lymphatic </a:t>
            </a:r>
            <a:r>
              <a:rPr lang="en-US" dirty="0"/>
              <a:t>Drainage</a:t>
            </a:r>
            <a:r>
              <a:rPr lang="en-US" dirty="0" smtClean="0"/>
              <a:t>:</a:t>
            </a:r>
          </a:p>
          <a:p>
            <a:pPr lvl="1"/>
            <a:r>
              <a:rPr lang="en-US" dirty="0" smtClean="0"/>
              <a:t>Bilaterally through neck to R lymphatic duct &amp; </a:t>
            </a:r>
            <a:r>
              <a:rPr lang="en-US" smtClean="0"/>
              <a:t>the thoracic duct (on the L)</a:t>
            </a:r>
            <a:endParaRPr lang="en-US" dirty="0"/>
          </a:p>
        </p:txBody>
      </p:sp>
    </p:spTree>
    <p:extLst>
      <p:ext uri="{BB962C8B-B14F-4D97-AF65-F5344CB8AC3E}">
        <p14:creationId xmlns:p14="http://schemas.microsoft.com/office/powerpoint/2010/main" val="168130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Viscerosomatics</a:t>
            </a:r>
          </a:p>
          <a:p>
            <a:pPr lvl="1"/>
            <a:r>
              <a:rPr lang="en-US" dirty="0"/>
              <a:t>Paravertebral Tissue/Texture changes</a:t>
            </a:r>
            <a:r>
              <a:rPr lang="en-US" dirty="0" smtClean="0"/>
              <a:t>: </a:t>
            </a:r>
          </a:p>
          <a:p>
            <a:pPr lvl="2"/>
            <a:r>
              <a:rPr lang="en-US" dirty="0" smtClean="0"/>
              <a:t>T1-T4</a:t>
            </a:r>
          </a:p>
          <a:p>
            <a:pPr lvl="1"/>
            <a:r>
              <a:rPr lang="en-US" dirty="0" smtClean="0">
                <a:ea typeface="ＭＳ Ｐゴシック" charset="0"/>
                <a:cs typeface="Palatino" charset="0"/>
              </a:rPr>
              <a:t>Parasympathetics</a:t>
            </a:r>
            <a:r>
              <a:rPr lang="en-US" dirty="0">
                <a:ea typeface="ＭＳ Ｐゴシック" charset="0"/>
                <a:cs typeface="Palatino" charset="0"/>
              </a:rPr>
              <a:t>: Via </a:t>
            </a:r>
            <a:r>
              <a:rPr lang="en-US" dirty="0" err="1">
                <a:ea typeface="ＭＳ Ｐゴシック" charset="0"/>
                <a:cs typeface="Palatino" charset="0"/>
              </a:rPr>
              <a:t>Vagus</a:t>
            </a:r>
            <a:r>
              <a:rPr lang="en-US" dirty="0">
                <a:ea typeface="ＭＳ Ｐゴシック" charset="0"/>
                <a:cs typeface="Palatino" charset="0"/>
              </a:rPr>
              <a:t> nerve (CN X) can cause TART from OA-C2</a:t>
            </a:r>
            <a:endParaRPr lang="en-US" dirty="0"/>
          </a:p>
          <a:p>
            <a:pPr lvl="1"/>
            <a:r>
              <a:rPr lang="en-US" dirty="0" smtClean="0"/>
              <a:t>Chapman points:</a:t>
            </a:r>
          </a:p>
          <a:p>
            <a:pPr lvl="2"/>
            <a:r>
              <a:rPr lang="en-US" dirty="0" smtClean="0"/>
              <a:t>Anteriorly</a:t>
            </a:r>
          </a:p>
          <a:p>
            <a:pPr lvl="3"/>
            <a:r>
              <a:rPr lang="en-US" dirty="0" smtClean="0"/>
              <a:t>2</a:t>
            </a:r>
            <a:r>
              <a:rPr lang="en-US" baseline="30000" dirty="0" smtClean="0"/>
              <a:t>nd</a:t>
            </a:r>
            <a:r>
              <a:rPr lang="en-US" dirty="0" smtClean="0"/>
              <a:t> intercostal space bilaterally, just lateral to the sternum</a:t>
            </a:r>
          </a:p>
          <a:p>
            <a:pPr lvl="2"/>
            <a:r>
              <a:rPr lang="en-US" dirty="0" smtClean="0"/>
              <a:t>Posteriorly</a:t>
            </a:r>
          </a:p>
          <a:p>
            <a:pPr lvl="3"/>
            <a:r>
              <a:rPr lang="en-US" dirty="0" smtClean="0"/>
              <a:t>T2 &amp; T3 lamina bilaterally</a:t>
            </a:r>
          </a:p>
        </p:txBody>
      </p:sp>
    </p:spTree>
    <p:extLst>
      <p:ext uri="{BB962C8B-B14F-4D97-AF65-F5344CB8AC3E}">
        <p14:creationId xmlns:p14="http://schemas.microsoft.com/office/powerpoint/2010/main" val="57535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Viscerosomatics</a:t>
            </a:r>
          </a:p>
          <a:p>
            <a:pPr lvl="1"/>
            <a:r>
              <a:rPr lang="en-US" dirty="0" smtClean="0"/>
              <a:t>Paravertebral Tissue/Texture changes: T1-T5</a:t>
            </a:r>
          </a:p>
          <a:p>
            <a:pPr lvl="1"/>
            <a:r>
              <a:rPr lang="en-US" dirty="0" smtClean="0"/>
              <a:t>Chapman points:</a:t>
            </a:r>
          </a:p>
          <a:p>
            <a:pPr lvl="2"/>
            <a:r>
              <a:rPr lang="en-US" dirty="0" smtClean="0"/>
              <a:t>Anteriorly- 2</a:t>
            </a:r>
            <a:r>
              <a:rPr lang="en-US" baseline="30000" dirty="0" smtClean="0"/>
              <a:t>nd</a:t>
            </a:r>
            <a:r>
              <a:rPr lang="en-US" dirty="0" smtClean="0"/>
              <a:t> </a:t>
            </a:r>
            <a:r>
              <a:rPr lang="en-US" dirty="0"/>
              <a:t>i</a:t>
            </a:r>
            <a:r>
              <a:rPr lang="en-US" dirty="0" smtClean="0"/>
              <a:t>ntercostal space bilaterally</a:t>
            </a:r>
          </a:p>
          <a:p>
            <a:pPr lvl="2"/>
            <a:r>
              <a:rPr lang="en-US" dirty="0" smtClean="0"/>
              <a:t>Posteriorly- Between the spinous process and transverse process of T3 bilaterally</a:t>
            </a:r>
          </a:p>
          <a:p>
            <a:r>
              <a:rPr lang="en-US" dirty="0" smtClean="0"/>
              <a:t>Sympathetic Innervation:</a:t>
            </a:r>
          </a:p>
          <a:p>
            <a:pPr lvl="1"/>
            <a:r>
              <a:rPr lang="en-US" dirty="0" smtClean="0"/>
              <a:t>Preganglionic neurons: T1-T6</a:t>
            </a:r>
          </a:p>
          <a:p>
            <a:pPr lvl="1"/>
            <a:r>
              <a:rPr lang="en-US" dirty="0" smtClean="0"/>
              <a:t>Synapse: superior, middle and inferior cervical ganglia bilaterally</a:t>
            </a:r>
          </a:p>
          <a:p>
            <a:pPr lvl="1"/>
            <a:r>
              <a:rPr lang="en-US" dirty="0" smtClean="0"/>
              <a:t>Post-ganglionic fibers: </a:t>
            </a:r>
          </a:p>
          <a:p>
            <a:pPr lvl="2"/>
            <a:r>
              <a:rPr lang="en-US" dirty="0" smtClean="0"/>
              <a:t>Right: go to the right deep cardiac plexus and the SA node</a:t>
            </a:r>
          </a:p>
          <a:p>
            <a:pPr lvl="2"/>
            <a:r>
              <a:rPr lang="en-US" dirty="0" smtClean="0"/>
              <a:t>Left</a:t>
            </a:r>
            <a:r>
              <a:rPr lang="en-US" dirty="0"/>
              <a:t>: go to the </a:t>
            </a:r>
            <a:r>
              <a:rPr lang="en-US" dirty="0" smtClean="0"/>
              <a:t>left </a:t>
            </a:r>
            <a:r>
              <a:rPr lang="en-US" dirty="0"/>
              <a:t>deep cardiac plexus and the </a:t>
            </a:r>
            <a:r>
              <a:rPr lang="en-US" dirty="0" smtClean="0"/>
              <a:t>AV </a:t>
            </a:r>
            <a:r>
              <a:rPr lang="en-US" dirty="0"/>
              <a:t>node</a:t>
            </a:r>
          </a:p>
          <a:p>
            <a:r>
              <a:rPr lang="en-US" dirty="0" smtClean="0"/>
              <a:t>Parasympathetic Innervation:</a:t>
            </a:r>
          </a:p>
          <a:p>
            <a:pPr lvl="1"/>
            <a:r>
              <a:rPr lang="en-US" dirty="0" smtClean="0"/>
              <a:t>Pre-ganglionic neurons: vagal nuclei in the medulla</a:t>
            </a:r>
          </a:p>
          <a:p>
            <a:pPr lvl="1"/>
            <a:r>
              <a:rPr lang="en-US" dirty="0" smtClean="0"/>
              <a:t>Synapse: parasympathetic ganglia embedded in the cardiac plexus</a:t>
            </a:r>
          </a:p>
          <a:p>
            <a:pPr lvl="1"/>
            <a:r>
              <a:rPr lang="en-US" dirty="0" smtClean="0"/>
              <a:t>Post-ganglionic fibers:</a:t>
            </a:r>
          </a:p>
          <a:p>
            <a:pPr lvl="2"/>
            <a:r>
              <a:rPr lang="en-US" dirty="0" smtClean="0"/>
              <a:t>Right: go to the SA node</a:t>
            </a:r>
          </a:p>
          <a:p>
            <a:pPr lvl="2"/>
            <a:r>
              <a:rPr lang="en-US" dirty="0" smtClean="0"/>
              <a:t>Left: go to the AV node</a:t>
            </a:r>
            <a:endParaRPr lang="en-US" dirty="0"/>
          </a:p>
        </p:txBody>
      </p:sp>
    </p:spTree>
    <p:extLst>
      <p:ext uri="{BB962C8B-B14F-4D97-AF65-F5344CB8AC3E}">
        <p14:creationId xmlns:p14="http://schemas.microsoft.com/office/powerpoint/2010/main" val="1560284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2066</TotalTime>
  <Words>2981</Words>
  <Application>Microsoft Office PowerPoint</Application>
  <PresentationFormat>On-screen Show (16:9)</PresentationFormat>
  <Paragraphs>515</Paragraphs>
  <Slides>44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ＭＳ Ｐゴシック</vt:lpstr>
      <vt:lpstr>Arial</vt:lpstr>
      <vt:lpstr>Calibri</vt:lpstr>
      <vt:lpstr>Palatino</vt:lpstr>
      <vt:lpstr>Office Theme</vt:lpstr>
      <vt:lpstr>Osteopathic Considerations</vt:lpstr>
      <vt:lpstr>Indication for Osteopathic Manipulative Treatment (OMT)</vt:lpstr>
      <vt:lpstr>Viscerosomatic Reflex</vt:lpstr>
      <vt:lpstr>Viscerosomatics</vt:lpstr>
      <vt:lpstr>Important Concepts</vt:lpstr>
      <vt:lpstr>Paravertebral Spinal Facilitation</vt:lpstr>
      <vt:lpstr>Head</vt:lpstr>
      <vt:lpstr>Thyroid</vt:lpstr>
      <vt:lpstr>Heart</vt:lpstr>
      <vt:lpstr>GI Viscerosomatic Paravertebral TART Levels</vt:lpstr>
      <vt:lpstr>Embryologic GI Autonomics</vt:lpstr>
      <vt:lpstr>GI Ganglion Chapman’s Points</vt:lpstr>
      <vt:lpstr>Esophagus</vt:lpstr>
      <vt:lpstr>Stomach</vt:lpstr>
      <vt:lpstr>Liver</vt:lpstr>
      <vt:lpstr>Gallbladder</vt:lpstr>
      <vt:lpstr>Pancreas</vt:lpstr>
      <vt:lpstr>Spleen</vt:lpstr>
      <vt:lpstr>Small Intestines</vt:lpstr>
      <vt:lpstr>Appendix</vt:lpstr>
      <vt:lpstr>Colon</vt:lpstr>
      <vt:lpstr>Rectum</vt:lpstr>
      <vt:lpstr>Upper GI Viscerosomatic Paravertebral TART Levels</vt:lpstr>
      <vt:lpstr>Upper Gastrointestinal Chapman’s Points</vt:lpstr>
      <vt:lpstr>Upper Gastrointestinal Chapman’s Points</vt:lpstr>
      <vt:lpstr>Lower GI Viscerosomatic Paravertebral TART Levels</vt:lpstr>
      <vt:lpstr>Lower Gastrointestinal Chapman’s Points</vt:lpstr>
      <vt:lpstr>Gastrointestinal Chapman’s Points</vt:lpstr>
      <vt:lpstr>Genitourinary</vt:lpstr>
      <vt:lpstr>Genitourinary Viscerosomatic Paravertebral TART Levels</vt:lpstr>
      <vt:lpstr>Kidney</vt:lpstr>
      <vt:lpstr>Adrenals</vt:lpstr>
      <vt:lpstr>Bladder</vt:lpstr>
      <vt:lpstr>Uterus</vt:lpstr>
      <vt:lpstr>Prostate</vt:lpstr>
      <vt:lpstr>Urethra</vt:lpstr>
      <vt:lpstr>Gonads</vt:lpstr>
      <vt:lpstr>Urinary Chapman’s Points</vt:lpstr>
      <vt:lpstr>Urinary Chapman’s Points</vt:lpstr>
      <vt:lpstr>Reproductive Chapman’s Points</vt:lpstr>
      <vt:lpstr>Reproductive Chapman’s Points</vt:lpstr>
      <vt:lpstr>Infection</vt:lpstr>
      <vt:lpstr>Autoimmune</vt:lpstr>
      <vt:lpstr>Content</vt:lpstr>
    </vt:vector>
  </TitlesOfParts>
  <Company>Edward Via College of Osteopathic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Osteopathic Considerations in Respiratory Diseases</dc:title>
  <dc:creator>vcom</dc:creator>
  <cp:lastModifiedBy>Bowers, Rebecca</cp:lastModifiedBy>
  <cp:revision>187</cp:revision>
  <cp:lastPrinted>2013-03-12T18:54:39Z</cp:lastPrinted>
  <dcterms:created xsi:type="dcterms:W3CDTF">2012-03-15T17:05:48Z</dcterms:created>
  <dcterms:modified xsi:type="dcterms:W3CDTF">2015-11-04T15:44:16Z</dcterms:modified>
</cp:coreProperties>
</file>