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2"/>
  </p:notesMasterIdLst>
  <p:sldIdLst>
    <p:sldId id="256" r:id="rId3"/>
    <p:sldId id="302" r:id="rId4"/>
    <p:sldId id="292" r:id="rId5"/>
    <p:sldId id="293" r:id="rId6"/>
    <p:sldId id="294" r:id="rId7"/>
    <p:sldId id="258" r:id="rId8"/>
    <p:sldId id="290" r:id="rId9"/>
    <p:sldId id="259" r:id="rId10"/>
    <p:sldId id="260" r:id="rId11"/>
    <p:sldId id="257" r:id="rId12"/>
    <p:sldId id="272" r:id="rId13"/>
    <p:sldId id="295" r:id="rId14"/>
    <p:sldId id="303" r:id="rId15"/>
    <p:sldId id="296" r:id="rId16"/>
    <p:sldId id="299" r:id="rId17"/>
    <p:sldId id="300" r:id="rId18"/>
    <p:sldId id="301" r:id="rId19"/>
    <p:sldId id="304"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15" autoAdjust="0"/>
    <p:restoredTop sz="94660"/>
  </p:normalViewPr>
  <p:slideViewPr>
    <p:cSldViewPr snapToGrid="0">
      <p:cViewPr varScale="1">
        <p:scale>
          <a:sx n="93" d="100"/>
          <a:sy n="93" d="100"/>
        </p:scale>
        <p:origin x="-30"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1234F-7453-4A3A-AAB1-1D64D9E3BFC0}" type="datetimeFigureOut">
              <a:rPr lang="en-US" smtClean="0"/>
              <a:t>6/13/2019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1AE5B-5EA9-4E66-A0A0-4681C4DC4309}" type="slidenum">
              <a:rPr lang="en-US" smtClean="0"/>
              <a:t>‹#›</a:t>
            </a:fld>
            <a:endParaRPr lang="en-US"/>
          </a:p>
        </p:txBody>
      </p:sp>
    </p:spTree>
    <p:extLst>
      <p:ext uri="{BB962C8B-B14F-4D97-AF65-F5344CB8AC3E}">
        <p14:creationId xmlns:p14="http://schemas.microsoft.com/office/powerpoint/2010/main" val="47630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01061BC-7F77-4642-85C9-D63FEE89C8EF}" type="slidenum">
              <a:rPr lang="en-US" altLang="en-US"/>
              <a:pPr/>
              <a:t>3</a:t>
            </a:fld>
            <a:endParaRPr lang="en-US" altLang="en-US"/>
          </a:p>
        </p:txBody>
      </p:sp>
      <p:sp>
        <p:nvSpPr>
          <p:cNvPr id="37889" name="Rectangle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3184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42D8C6C-4B5A-4864-84BB-6559630BB50C}" type="slidenum">
              <a:rPr lang="en-US" altLang="en-US"/>
              <a:pPr/>
              <a:t>14</a:t>
            </a:fld>
            <a:endParaRPr lang="en-US" altLang="en-US"/>
          </a:p>
        </p:txBody>
      </p:sp>
      <p:sp>
        <p:nvSpPr>
          <p:cNvPr id="48129" name="Rectangle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92857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9DCF5A6-3687-487D-9D30-BFE5572F4610}" type="slidenum">
              <a:rPr lang="en-US" altLang="en-US"/>
              <a:pPr/>
              <a:t>15</a:t>
            </a:fld>
            <a:endParaRPr lang="en-US" altLang="en-US"/>
          </a:p>
        </p:txBody>
      </p:sp>
      <p:sp>
        <p:nvSpPr>
          <p:cNvPr id="51201" name="Rectangle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5231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E57F978-BB63-455E-9B94-686A0B11A171}" type="slidenum">
              <a:rPr lang="en-US" altLang="en-US"/>
              <a:pPr/>
              <a:t>16</a:t>
            </a:fld>
            <a:endParaRPr lang="en-US" altLang="en-US"/>
          </a:p>
        </p:txBody>
      </p:sp>
      <p:sp>
        <p:nvSpPr>
          <p:cNvPr id="52225" name="Rectangle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5731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17EF03B-C32C-45B2-A518-5EA5AE0A9FFD}" type="slidenum">
              <a:rPr lang="en-US" altLang="en-US"/>
              <a:pPr/>
              <a:t>17</a:t>
            </a:fld>
            <a:endParaRPr lang="en-US" altLang="en-US"/>
          </a:p>
        </p:txBody>
      </p:sp>
      <p:sp>
        <p:nvSpPr>
          <p:cNvPr id="53249" name="Rectangle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3671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CDA5EE2-9C4D-45BA-9319-19F9391924E2}" type="slidenum">
              <a:rPr lang="en-US" altLang="en-US"/>
              <a:pPr/>
              <a:t>19</a:t>
            </a:fld>
            <a:endParaRPr lang="en-US" altLang="en-US"/>
          </a:p>
        </p:txBody>
      </p:sp>
      <p:sp>
        <p:nvSpPr>
          <p:cNvPr id="65537" name="Rectangle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8992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783A382-BC5C-452E-9CA3-36D0CEC29D43}" type="slidenum">
              <a:rPr lang="en-US" altLang="en-US"/>
              <a:pPr/>
              <a:t>4</a:t>
            </a:fld>
            <a:endParaRPr lang="en-US" altLang="en-US"/>
          </a:p>
        </p:txBody>
      </p:sp>
      <p:sp>
        <p:nvSpPr>
          <p:cNvPr id="38913" name="Rectangle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2504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4559186-A7E6-4002-BD17-0DF9507C0AD3}" type="slidenum">
              <a:rPr lang="en-US" altLang="en-US"/>
              <a:pPr/>
              <a:t>5</a:t>
            </a:fld>
            <a:endParaRPr lang="en-US" altLang="en-US"/>
          </a:p>
        </p:txBody>
      </p:sp>
      <p:sp>
        <p:nvSpPr>
          <p:cNvPr id="39937" name="Rectangle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7093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Afferent activity from viscera may</a:t>
            </a:r>
            <a:r>
              <a:rPr lang="en-US" baseline="0" dirty="0" smtClean="0"/>
              <a:t> be passed to segmentally related somatic </a:t>
            </a:r>
            <a:r>
              <a:rPr lang="en-US" baseline="0" dirty="0" err="1" smtClean="0"/>
              <a:t>efferents</a:t>
            </a:r>
            <a:r>
              <a:rPr lang="en-US" baseline="0" dirty="0" smtClean="0"/>
              <a:t> through </a:t>
            </a:r>
            <a:r>
              <a:rPr lang="en-US" baseline="0" dirty="0" err="1" smtClean="0"/>
              <a:t>viscero</a:t>
            </a:r>
            <a:r>
              <a:rPr lang="en-US" baseline="0" dirty="0" smtClean="0"/>
              <a:t>-somatic reflex arcs located in the spinal cord</a:t>
            </a:r>
            <a:endParaRPr lang="en-US" dirty="0" smtClean="0"/>
          </a:p>
          <a:p>
            <a:r>
              <a:rPr lang="en-US" dirty="0" smtClean="0"/>
              <a:t>Ex.</a:t>
            </a:r>
            <a:r>
              <a:rPr lang="en-US" baseline="0" dirty="0" smtClean="0"/>
              <a:t> Muscles that receive their innervation from nerves that originate from the same spinal cord level as the heart’s </a:t>
            </a:r>
            <a:r>
              <a:rPr lang="en-US" baseline="0" dirty="0" err="1" smtClean="0"/>
              <a:t>sympathetics</a:t>
            </a:r>
            <a:r>
              <a:rPr lang="en-US" baseline="0" dirty="0" smtClean="0"/>
              <a:t> (T1-T6) could have increased tone with cardiac pathology (ex. serratus posterior superior is innervated by the intercostal nerves that originate from T2-T5)</a:t>
            </a:r>
            <a:endParaRPr lang="en-US" dirty="0"/>
          </a:p>
        </p:txBody>
      </p:sp>
      <p:sp>
        <p:nvSpPr>
          <p:cNvPr id="4" name="Slide Number Placeholder 3"/>
          <p:cNvSpPr>
            <a:spLocks noGrp="1"/>
          </p:cNvSpPr>
          <p:nvPr>
            <p:ph type="sldNum" sz="quarter" idx="10"/>
          </p:nvPr>
        </p:nvSpPr>
        <p:spPr/>
        <p:txBody>
          <a:bodyPr/>
          <a:lstStyle/>
          <a:p>
            <a:pPr marL="0" marR="0" lvl="0" indent="0" algn="r" defTabSz="913036" rtl="0" eaLnBrk="1" fontAlgn="auto" latinLnBrk="0" hangingPunct="1">
              <a:lnSpc>
                <a:spcPct val="100000"/>
              </a:lnSpc>
              <a:spcBef>
                <a:spcPts val="0"/>
              </a:spcBef>
              <a:spcAft>
                <a:spcPts val="0"/>
              </a:spcAft>
              <a:buClrTx/>
              <a:buSzTx/>
              <a:buFontTx/>
              <a:buNone/>
              <a:tabLst/>
              <a:defRPr/>
            </a:pPr>
            <a:fld id="{A054ED52-64AD-4598-9377-8881DC1435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03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924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60" rtl="0" eaLnBrk="1" fontAlgn="auto" latinLnBrk="0" hangingPunct="1">
              <a:lnSpc>
                <a:spcPct val="100000"/>
              </a:lnSpc>
              <a:spcBef>
                <a:spcPts val="0"/>
              </a:spcBef>
              <a:spcAft>
                <a:spcPts val="0"/>
              </a:spcAft>
              <a:buClrTx/>
              <a:buSzTx/>
              <a:buFontTx/>
              <a:buNone/>
              <a:tabLst/>
              <a:defRPr/>
            </a:pPr>
            <a:r>
              <a:rPr lang="en-US" dirty="0" smtClean="0"/>
              <a:t>TART= Tenderness, asymmetry, restricted motion, tissue</a:t>
            </a:r>
            <a:r>
              <a:rPr lang="en-US" baseline="0" dirty="0" smtClean="0"/>
              <a:t> texture changes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3036" rtl="0" eaLnBrk="1" fontAlgn="auto" latinLnBrk="0" hangingPunct="1">
              <a:lnSpc>
                <a:spcPct val="100000"/>
              </a:lnSpc>
              <a:spcBef>
                <a:spcPts val="0"/>
              </a:spcBef>
              <a:spcAft>
                <a:spcPts val="0"/>
              </a:spcAft>
              <a:buClrTx/>
              <a:buSzTx/>
              <a:buFontTx/>
              <a:buNone/>
              <a:tabLst/>
              <a:defRPr/>
            </a:pPr>
            <a:fld id="{189BC524-16F7-4F21-814E-23974B0F3D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03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435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ACB8984C-9B73-47A3-A6FA-64D252574562}"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10</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38913"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hangingPunct="1">
              <a:spcBef>
                <a:spcPct val="0"/>
              </a:spcBef>
            </a:pPr>
            <a:r>
              <a:rPr lang="en-US" altLang="en-US" sz="2000" b="1">
                <a:latin typeface="Arial" panose="020B0604020202020204" pitchFamily="34" charset="0"/>
                <a:ea typeface="Microsoft YaHei" panose="020B0503020204020204" pitchFamily="34" charset="-122"/>
              </a:rPr>
              <a:t>We seldom ever use just one test to diagnose a condition, &amp; we seldom use just one physical exam finding to make a diagnosis either.</a:t>
            </a:r>
          </a:p>
          <a:p>
            <a:pPr eaLnBrk="1" hangingPunct="1">
              <a:spcBef>
                <a:spcPct val="0"/>
              </a:spcBef>
            </a:pPr>
            <a:r>
              <a:rPr lang="en-US" altLang="en-US" sz="2000" b="1">
                <a:latin typeface="Arial" panose="020B0604020202020204" pitchFamily="34" charset="0"/>
                <a:ea typeface="Microsoft YaHei" panose="020B0503020204020204" pitchFamily="34" charset="-122"/>
              </a:rPr>
              <a:t>Foregut= embryologically is from esophagus to upper duodenum- sympathetic-innervation-wise the upper esophagus is wired differently than the lower esophagus. So upper &amp; middle esophagus have their own levels of where you should look for paravertebral TTA (tissue texture abnormality)</a:t>
            </a:r>
          </a:p>
          <a:p>
            <a:pPr eaLnBrk="1" hangingPunct="1">
              <a:spcBef>
                <a:spcPct val="0"/>
              </a:spcBef>
            </a:pPr>
            <a:r>
              <a:rPr lang="en-US" altLang="en-US" sz="2000" b="1">
                <a:latin typeface="Arial" panose="020B0604020202020204" pitchFamily="34" charset="0"/>
                <a:ea typeface="Microsoft YaHei" panose="020B0503020204020204" pitchFamily="34" charset="-122"/>
              </a:rPr>
              <a:t>Midgut= from upper duodenum to mid-transverse colon</a:t>
            </a:r>
          </a:p>
          <a:p>
            <a:pPr eaLnBrk="1" hangingPunct="1">
              <a:spcBef>
                <a:spcPct val="0"/>
              </a:spcBef>
            </a:pPr>
            <a:r>
              <a:rPr lang="en-US" altLang="en-US" sz="2000" b="1">
                <a:latin typeface="Arial" panose="020B0604020202020204" pitchFamily="34" charset="0"/>
                <a:ea typeface="Microsoft YaHei" panose="020B0503020204020204" pitchFamily="34" charset="-122"/>
              </a:rPr>
              <a:t>Hindgut= from mid-transverse colon to rectum</a:t>
            </a:r>
          </a:p>
          <a:p>
            <a:pPr eaLnBrk="1" hangingPunct="1">
              <a:spcBef>
                <a:spcPct val="0"/>
              </a:spcBef>
            </a:pPr>
            <a:r>
              <a:rPr lang="en-US" altLang="en-US" sz="2000" b="1">
                <a:latin typeface="Arial" panose="020B0604020202020204" pitchFamily="34" charset="0"/>
                <a:ea typeface="Microsoft YaHei" panose="020B0503020204020204" pitchFamily="34" charset="-122"/>
              </a:rPr>
              <a:t>FOM, &amp; kuchera says slightly different things </a:t>
            </a:r>
          </a:p>
          <a:p>
            <a:pPr eaLnBrk="1" hangingPunct="1">
              <a:spcBef>
                <a:spcPct val="0"/>
              </a:spcBef>
            </a:pPr>
            <a:endParaRPr lang="en-US" altLang="en-US" sz="2000" b="1">
              <a:latin typeface="Arial" panose="020B0604020202020204" pitchFamily="34" charset="0"/>
              <a:ea typeface="Microsoft YaHei" panose="020B0503020204020204" pitchFamily="34" charset="-122"/>
            </a:endParaRPr>
          </a:p>
          <a:p>
            <a:pPr eaLnBrk="1" hangingPunct="1">
              <a:spcBef>
                <a:spcPct val="0"/>
              </a:spcBef>
            </a:pPr>
            <a:r>
              <a:rPr lang="en-US" altLang="en-US" sz="2000" b="1">
                <a:latin typeface="Arial" panose="020B0604020202020204" pitchFamily="34" charset="0"/>
                <a:ea typeface="Microsoft YaHei" panose="020B0503020204020204" pitchFamily="34" charset="-122"/>
              </a:rPr>
              <a:t>Vagally-mediated facilitation usually manifests somatically at C2</a:t>
            </a:r>
          </a:p>
          <a:p>
            <a:pPr eaLnBrk="1" hangingPunct="1">
              <a:spcBef>
                <a:spcPct val="0"/>
              </a:spcBef>
            </a:pPr>
            <a:r>
              <a:rPr lang="en-US" altLang="en-US" sz="2000" b="1">
                <a:latin typeface="Arial" panose="020B0604020202020204" pitchFamily="34" charset="0"/>
                <a:ea typeface="Microsoft YaHei" panose="020B0503020204020204" pitchFamily="34" charset="-122"/>
              </a:rPr>
              <a:t>Pelvic splanchnic- mediated facilitation usually manifests somatically from S2-S4</a:t>
            </a:r>
          </a:p>
          <a:p>
            <a:pPr eaLnBrk="1" hangingPunct="1">
              <a:spcBef>
                <a:spcPct val="0"/>
              </a:spcBef>
            </a:pPr>
            <a:r>
              <a:rPr lang="en-US" altLang="en-US" sz="2000" b="1">
                <a:latin typeface="Arial" panose="020B0604020202020204" pitchFamily="34" charset="0"/>
                <a:ea typeface="Microsoft YaHei" panose="020B0503020204020204" pitchFamily="34" charset="-122"/>
              </a:rPr>
              <a:t>The above described levels are a combination of the paraspinal TART levels listed in FOM3 &amp; An Osteopathic Approach to dx &amp; tx, 3rd ed.</a:t>
            </a:r>
          </a:p>
          <a:p>
            <a:pPr eaLnBrk="1" hangingPunct="1">
              <a:spcBef>
                <a:spcPct val="0"/>
              </a:spcBef>
            </a:pPr>
            <a:endParaRPr lang="en-US" altLang="en-US" sz="2000" b="1">
              <a:latin typeface="Arial" panose="020B0604020202020204" pitchFamily="34" charset="0"/>
              <a:ea typeface="Microsoft YaHei" panose="020B0503020204020204" pitchFamily="34" charset="-122"/>
            </a:endParaRPr>
          </a:p>
          <a:p>
            <a:pPr eaLnBrk="1" hangingPunct="1">
              <a:spcBef>
                <a:spcPct val="0"/>
              </a:spcBef>
            </a:pPr>
            <a:r>
              <a:rPr lang="en-US" altLang="en-US" sz="2000" b="1">
                <a:latin typeface="Arial" panose="020B0604020202020204" pitchFamily="34" charset="0"/>
                <a:ea typeface="Microsoft YaHei" panose="020B0503020204020204" pitchFamily="34" charset="-122"/>
              </a:rPr>
              <a:t>The tissues/muscles in these areas of the spine share some common sympathetic innervation with the organs listed. The spinal cord &amp; brain are only so smart, and can’t always tell which sympathetic afferent nerve is firing when those nerves synapse at similar spinal levels and so the CNS tends to heighten the sympathetic efferent response to both the organ and the tissues/muscles on that “circuit”. </a:t>
            </a:r>
          </a:p>
          <a:p>
            <a:pPr eaLnBrk="1" hangingPunct="1">
              <a:spcBef>
                <a:spcPct val="0"/>
              </a:spcBef>
            </a:pPr>
            <a:r>
              <a:rPr lang="en-US" altLang="en-US" sz="2000" b="1">
                <a:latin typeface="Arial" panose="020B0604020202020204" pitchFamily="34" charset="0"/>
                <a:ea typeface="Microsoft YaHei" panose="020B0503020204020204" pitchFamily="34" charset="-122"/>
              </a:rPr>
              <a:t>Person having MI may feel pain in their L jaw/neck/arm because the CNS can’t tell exactly whether the signal is visceral or somatic.</a:t>
            </a:r>
          </a:p>
        </p:txBody>
      </p:sp>
      <p:sp>
        <p:nvSpPr>
          <p:cNvPr id="38915"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fld id="{2A5CD643-FE39-4A0A-988C-31FD11888EFD}" type="slidenum">
              <a:rPr kumimoji="0" lang="en-US" altLang="en-US" sz="1800" b="0" i="0" u="none" strike="noStrike" kern="1200" cap="none" spc="0" normalizeH="0" baseline="0" noProof="0">
                <a:ln>
                  <a:noFill/>
                </a:ln>
                <a:solidFill>
                  <a:srgbClr val="000000"/>
                </a:solidFill>
                <a:effectLst/>
                <a:uLnTx/>
                <a:uFillTx/>
                <a:latin typeface="Calibri" panose="020F0502020204030204"/>
                <a:ea typeface="Microsoft YaHei" panose="020B0503020204020204" pitchFamily="34" charset="-122"/>
                <a:cs typeface="+mn-cs"/>
              </a:rPr>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t>10</a:t>
            </a:fld>
            <a:endParaRPr kumimoji="0" lang="en-US" altLang="en-US" sz="1800" b="0" i="0" u="none" strike="noStrike" kern="1200" cap="none" spc="0" normalizeH="0" baseline="0" noProof="0">
              <a:ln>
                <a:noFill/>
              </a:ln>
              <a:solidFill>
                <a:srgbClr val="000000"/>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37064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 Intercostal space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Bilateral unless otherwise stated</a:t>
            </a:r>
          </a:p>
          <a:p>
            <a:r>
              <a:rPr lang="en-US" dirty="0" smtClean="0"/>
              <a:t>Chapman points are one type of </a:t>
            </a:r>
            <a:r>
              <a:rPr lang="en-US" dirty="0" err="1" smtClean="0"/>
              <a:t>viscerosomatic</a:t>
            </a:r>
            <a:r>
              <a:rPr lang="en-US" dirty="0" smtClean="0"/>
              <a:t> reflexes</a:t>
            </a:r>
          </a:p>
        </p:txBody>
      </p:sp>
      <p:sp>
        <p:nvSpPr>
          <p:cNvPr id="4" name="Slide Number Placeholder 3"/>
          <p:cNvSpPr>
            <a:spLocks noGrp="1"/>
          </p:cNvSpPr>
          <p:nvPr>
            <p:ph type="sldNum" sz="quarter" idx="10"/>
          </p:nvPr>
        </p:nvSpPr>
        <p:spPr/>
        <p:txBody>
          <a:bodyPr/>
          <a:lstStyle/>
          <a:p>
            <a:pPr marL="0" marR="0" lvl="0" indent="0" algn="r" defTabSz="913036" rtl="0" eaLnBrk="1" fontAlgn="auto" latinLnBrk="0" hangingPunct="1">
              <a:lnSpc>
                <a:spcPct val="100000"/>
              </a:lnSpc>
              <a:spcBef>
                <a:spcPts val="0"/>
              </a:spcBef>
              <a:spcAft>
                <a:spcPts val="0"/>
              </a:spcAft>
              <a:buClrTx/>
              <a:buSzTx/>
              <a:buFontTx/>
              <a:buNone/>
              <a:tabLst/>
              <a:defRPr/>
            </a:pPr>
            <a:fld id="{0D21267A-24FA-449A-91D5-FA74DE7B25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03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132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6A68EEF-3B4C-4ABA-AA32-4976FC7024D3}" type="slidenum">
              <a:rPr lang="en-US" altLang="en-US"/>
              <a:pPr/>
              <a:t>12</a:t>
            </a:fld>
            <a:endParaRPr lang="en-US" altLang="en-US"/>
          </a:p>
        </p:txBody>
      </p:sp>
      <p:sp>
        <p:nvSpPr>
          <p:cNvPr id="47105" name="Rectangle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2459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9DCF5A6-3687-487D-9D30-BFE5572F4610}" type="slidenum">
              <a:rPr lang="en-US" altLang="en-US"/>
              <a:pPr/>
              <a:t>13</a:t>
            </a:fld>
            <a:endParaRPr lang="en-US" altLang="en-US"/>
          </a:p>
        </p:txBody>
      </p:sp>
      <p:sp>
        <p:nvSpPr>
          <p:cNvPr id="51201" name="Rectangle 1"/>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32108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ltLang="en-US"/>
              <a:t>6/10/19</a:t>
            </a:r>
          </a:p>
        </p:txBody>
      </p:sp>
      <p:sp>
        <p:nvSpPr>
          <p:cNvPr id="5" name="Slide Number Placeholder 4"/>
          <p:cNvSpPr>
            <a:spLocks noGrp="1"/>
          </p:cNvSpPr>
          <p:nvPr>
            <p:ph type="sldNum" idx="11"/>
          </p:nvPr>
        </p:nvSpPr>
        <p:spPr/>
        <p:txBody>
          <a:bodyPr/>
          <a:lstStyle>
            <a:lvl1pPr>
              <a:defRPr/>
            </a:lvl1pPr>
          </a:lstStyle>
          <a:p>
            <a:fld id="{12113290-DD27-4ADE-8D81-F43F0A135BEC}" type="slidenum">
              <a:rPr lang="en-US" altLang="en-US"/>
              <a:pPr/>
              <a:t>‹#›</a:t>
            </a:fld>
            <a:endParaRPr lang="en-US" altLang="en-US"/>
          </a:p>
        </p:txBody>
      </p:sp>
    </p:spTree>
    <p:extLst>
      <p:ext uri="{BB962C8B-B14F-4D97-AF65-F5344CB8AC3E}">
        <p14:creationId xmlns:p14="http://schemas.microsoft.com/office/powerpoint/2010/main" val="429300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ltLang="en-US"/>
              <a:t>6/10/19</a:t>
            </a:r>
          </a:p>
        </p:txBody>
      </p:sp>
      <p:sp>
        <p:nvSpPr>
          <p:cNvPr id="5" name="Slide Number Placeholder 4"/>
          <p:cNvSpPr>
            <a:spLocks noGrp="1"/>
          </p:cNvSpPr>
          <p:nvPr>
            <p:ph type="sldNum" idx="11"/>
          </p:nvPr>
        </p:nvSpPr>
        <p:spPr/>
        <p:txBody>
          <a:bodyPr/>
          <a:lstStyle>
            <a:lvl1pPr>
              <a:defRPr/>
            </a:lvl1pPr>
          </a:lstStyle>
          <a:p>
            <a:fld id="{F6358551-2702-4E89-BABF-E2667E59390C}" type="slidenum">
              <a:rPr lang="en-US" altLang="en-US"/>
              <a:pPr/>
              <a:t>‹#›</a:t>
            </a:fld>
            <a:endParaRPr lang="en-US" altLang="en-US"/>
          </a:p>
        </p:txBody>
      </p:sp>
    </p:spTree>
    <p:extLst>
      <p:ext uri="{BB962C8B-B14F-4D97-AF65-F5344CB8AC3E}">
        <p14:creationId xmlns:p14="http://schemas.microsoft.com/office/powerpoint/2010/main" val="425369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5167"/>
            <a:ext cx="2741084" cy="58483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167"/>
            <a:ext cx="8026400" cy="58483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ltLang="en-US"/>
              <a:t>6/10/19</a:t>
            </a:r>
          </a:p>
        </p:txBody>
      </p:sp>
      <p:sp>
        <p:nvSpPr>
          <p:cNvPr id="5" name="Slide Number Placeholder 4"/>
          <p:cNvSpPr>
            <a:spLocks noGrp="1"/>
          </p:cNvSpPr>
          <p:nvPr>
            <p:ph type="sldNum" idx="11"/>
          </p:nvPr>
        </p:nvSpPr>
        <p:spPr/>
        <p:txBody>
          <a:bodyPr/>
          <a:lstStyle>
            <a:lvl1pPr>
              <a:defRPr/>
            </a:lvl1pPr>
          </a:lstStyle>
          <a:p>
            <a:fld id="{650C7ABF-EC2D-4335-8EC1-1FEA2F517081}" type="slidenum">
              <a:rPr lang="en-US" altLang="en-US"/>
              <a:pPr/>
              <a:t>‹#›</a:t>
            </a:fld>
            <a:endParaRPr lang="en-US" altLang="en-US"/>
          </a:p>
        </p:txBody>
      </p:sp>
    </p:spTree>
    <p:extLst>
      <p:ext uri="{BB962C8B-B14F-4D97-AF65-F5344CB8AC3E}">
        <p14:creationId xmlns:p14="http://schemas.microsoft.com/office/powerpoint/2010/main" val="64882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5167"/>
            <a:ext cx="10970684" cy="114088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1" y="1600200"/>
            <a:ext cx="2588684" cy="45233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3401484" y="1600200"/>
            <a:ext cx="2590800" cy="4523317"/>
          </a:xfrm>
        </p:spPr>
        <p:txBody>
          <a:bodyPr/>
          <a:lstStyle/>
          <a:p>
            <a:endParaRPr lang="en-US"/>
          </a:p>
        </p:txBody>
      </p:sp>
      <p:sp>
        <p:nvSpPr>
          <p:cNvPr id="5" name="Slide Number Placeholder 4"/>
          <p:cNvSpPr>
            <a:spLocks noGrp="1"/>
          </p:cNvSpPr>
          <p:nvPr>
            <p:ph type="sldNum" idx="10"/>
          </p:nvPr>
        </p:nvSpPr>
        <p:spPr>
          <a:xfrm>
            <a:off x="8737601" y="6246284"/>
            <a:ext cx="2842684" cy="474133"/>
          </a:xfrm>
        </p:spPr>
        <p:txBody>
          <a:bodyPr/>
          <a:lstStyle>
            <a:lvl1pPr>
              <a:defRPr/>
            </a:lvl1pPr>
          </a:lstStyle>
          <a:p>
            <a:fld id="{A88ED53E-9E93-4369-800E-96B2D4A3D361}" type="slidenum">
              <a:rPr lang="en-US" altLang="en-US"/>
              <a:pPr/>
              <a:t>‹#›</a:t>
            </a:fld>
            <a:endParaRPr lang="en-US" altLang="en-US"/>
          </a:p>
        </p:txBody>
      </p:sp>
    </p:spTree>
    <p:extLst>
      <p:ext uri="{BB962C8B-B14F-4D97-AF65-F5344CB8AC3E}">
        <p14:creationId xmlns:p14="http://schemas.microsoft.com/office/powerpoint/2010/main" val="1695183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45333" cy="132291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2167" y="1676400"/>
            <a:ext cx="2692400"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97767" y="1676400"/>
            <a:ext cx="2694517"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a:xfrm>
            <a:off x="8737601" y="6246284"/>
            <a:ext cx="3045884" cy="474133"/>
          </a:xfrm>
        </p:spPr>
        <p:txBody>
          <a:bodyPr/>
          <a:lstStyle>
            <a:lvl1pPr>
              <a:defRPr/>
            </a:lvl1pPr>
          </a:lstStyle>
          <a:p>
            <a:fld id="{D56E5DFF-9AE5-4F75-90AB-3AA9D09D455F}" type="slidenum">
              <a:rPr lang="en-US" altLang="en-US"/>
              <a:pPr/>
              <a:t>‹#›</a:t>
            </a:fld>
            <a:endParaRPr lang="en-US" altLang="en-US"/>
          </a:p>
        </p:txBody>
      </p:sp>
    </p:spTree>
    <p:extLst>
      <p:ext uri="{BB962C8B-B14F-4D97-AF65-F5344CB8AC3E}">
        <p14:creationId xmlns:p14="http://schemas.microsoft.com/office/powerpoint/2010/main" val="296944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608758" indent="0" algn="ctr">
              <a:buNone/>
              <a:defRPr>
                <a:solidFill>
                  <a:schemeClr val="tx1">
                    <a:tint val="75000"/>
                  </a:schemeClr>
                </a:solidFill>
              </a:defRPr>
            </a:lvl2pPr>
            <a:lvl3pPr marL="1217516" indent="0" algn="ctr">
              <a:buNone/>
              <a:defRPr>
                <a:solidFill>
                  <a:schemeClr val="tx1">
                    <a:tint val="75000"/>
                  </a:schemeClr>
                </a:solidFill>
              </a:defRPr>
            </a:lvl3pPr>
            <a:lvl4pPr marL="1826274" indent="0" algn="ctr">
              <a:buNone/>
              <a:defRPr>
                <a:solidFill>
                  <a:schemeClr val="tx1">
                    <a:tint val="75000"/>
                  </a:schemeClr>
                </a:solidFill>
              </a:defRPr>
            </a:lvl4pPr>
            <a:lvl5pPr marL="2435032" indent="0" algn="ctr">
              <a:buNone/>
              <a:defRPr>
                <a:solidFill>
                  <a:schemeClr val="tx1">
                    <a:tint val="75000"/>
                  </a:schemeClr>
                </a:solidFill>
              </a:defRPr>
            </a:lvl5pPr>
            <a:lvl6pPr marL="3043791" indent="0" algn="ctr">
              <a:buNone/>
              <a:defRPr>
                <a:solidFill>
                  <a:schemeClr val="tx1">
                    <a:tint val="75000"/>
                  </a:schemeClr>
                </a:solidFill>
              </a:defRPr>
            </a:lvl6pPr>
            <a:lvl7pPr marL="3652549" indent="0" algn="ctr">
              <a:buNone/>
              <a:defRPr>
                <a:solidFill>
                  <a:schemeClr val="tx1">
                    <a:tint val="75000"/>
                  </a:schemeClr>
                </a:solidFill>
              </a:defRPr>
            </a:lvl7pPr>
            <a:lvl8pPr marL="4261305" indent="0" algn="ctr">
              <a:buNone/>
              <a:defRPr>
                <a:solidFill>
                  <a:schemeClr val="tx1">
                    <a:tint val="75000"/>
                  </a:schemeClr>
                </a:solidFill>
              </a:defRPr>
            </a:lvl8pPr>
            <a:lvl9pPr marL="48700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8CD03-DAC7-4898-8723-68DBAEED7652}" type="slidenum">
              <a:rPr lang="en-US" smtClean="0"/>
              <a:t>‹#›</a:t>
            </a:fld>
            <a:endParaRPr lang="en-US" dirty="0"/>
          </a:p>
        </p:txBody>
      </p:sp>
      <p:sp>
        <p:nvSpPr>
          <p:cNvPr id="7" name="Rectangle 6"/>
          <p:cNvSpPr/>
          <p:nvPr userDrawn="1"/>
        </p:nvSpPr>
        <p:spPr>
          <a:xfrm>
            <a:off x="0" y="0"/>
            <a:ext cx="12192000" cy="609600"/>
          </a:xfrm>
          <a:prstGeom prst="rect">
            <a:avLst/>
          </a:prstGeom>
          <a:solidFill>
            <a:srgbClr val="A8996E"/>
          </a:solidFill>
          <a:ln>
            <a:solidFill>
              <a:srgbClr val="A8996E"/>
            </a:solidFill>
          </a:ln>
        </p:spPr>
        <p:style>
          <a:lnRef idx="2">
            <a:schemeClr val="accent1">
              <a:shade val="50000"/>
            </a:schemeClr>
          </a:lnRef>
          <a:fillRef idx="1">
            <a:schemeClr val="accent1"/>
          </a:fillRef>
          <a:effectRef idx="0">
            <a:schemeClr val="accent1"/>
          </a:effectRef>
          <a:fontRef idx="minor">
            <a:schemeClr val="lt1"/>
          </a:fontRef>
        </p:style>
        <p:txBody>
          <a:bodyPr lIns="91441" tIns="45717" rIns="91441" bIns="45717" rtlCol="0" anchor="ctr"/>
          <a:lstStyle/>
          <a:p>
            <a:pPr algn="ctr" defTabSz="914354"/>
            <a:endParaRPr lang="en-US" sz="1867" dirty="0">
              <a:solidFill>
                <a:prstClr val="white"/>
              </a:solidFill>
            </a:endParaRPr>
          </a:p>
        </p:txBody>
      </p:sp>
      <p:sp>
        <p:nvSpPr>
          <p:cNvPr id="8" name="Rectangle 7"/>
          <p:cNvSpPr/>
          <p:nvPr userDrawn="1"/>
        </p:nvSpPr>
        <p:spPr>
          <a:xfrm>
            <a:off x="0" y="6667503"/>
            <a:ext cx="12192000" cy="190500"/>
          </a:xfrm>
          <a:prstGeom prst="rect">
            <a:avLst/>
          </a:prstGeom>
          <a:solidFill>
            <a:srgbClr val="A8996E"/>
          </a:solidFill>
          <a:ln>
            <a:solidFill>
              <a:srgbClr val="A8996E"/>
            </a:solidFill>
          </a:ln>
        </p:spPr>
        <p:style>
          <a:lnRef idx="2">
            <a:schemeClr val="accent1">
              <a:shade val="50000"/>
            </a:schemeClr>
          </a:lnRef>
          <a:fillRef idx="1">
            <a:schemeClr val="accent1"/>
          </a:fillRef>
          <a:effectRef idx="0">
            <a:schemeClr val="accent1"/>
          </a:effectRef>
          <a:fontRef idx="minor">
            <a:schemeClr val="lt1"/>
          </a:fontRef>
        </p:style>
        <p:txBody>
          <a:bodyPr lIns="91441" tIns="45717" rIns="91441" bIns="45717" rtlCol="0" anchor="ctr"/>
          <a:lstStyle/>
          <a:p>
            <a:pPr algn="ctr" defTabSz="914354"/>
            <a:endParaRPr lang="en-US" sz="1867"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2413086"/>
            <a:ext cx="2401824" cy="4007863"/>
          </a:xfrm>
          <a:prstGeom prst="rect">
            <a:avLst/>
          </a:prstGeom>
        </p:spPr>
      </p:pic>
    </p:spTree>
    <p:extLst>
      <p:ext uri="{BB962C8B-B14F-4D97-AF65-F5344CB8AC3E}">
        <p14:creationId xmlns:p14="http://schemas.microsoft.com/office/powerpoint/2010/main" val="2171011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8CD03-DAC7-4898-8723-68DBAEED7652}" type="slidenum">
              <a:rPr lang="en-US" smtClean="0"/>
              <a:t>‹#›</a:t>
            </a:fld>
            <a:endParaRPr lang="en-US" dirty="0"/>
          </a:p>
        </p:txBody>
      </p:sp>
      <p:cxnSp>
        <p:nvCxnSpPr>
          <p:cNvPr id="7" name="Straight Connector 6"/>
          <p:cNvCxnSpPr/>
          <p:nvPr userDrawn="1"/>
        </p:nvCxnSpPr>
        <p:spPr>
          <a:xfrm>
            <a:off x="609601" y="6400800"/>
            <a:ext cx="110744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46" y="288222"/>
            <a:ext cx="877620" cy="1464463"/>
          </a:xfrm>
          <a:prstGeom prst="rect">
            <a:avLst/>
          </a:prstGeom>
        </p:spPr>
      </p:pic>
    </p:spTree>
    <p:extLst>
      <p:ext uri="{BB962C8B-B14F-4D97-AF65-F5344CB8AC3E}">
        <p14:creationId xmlns:p14="http://schemas.microsoft.com/office/powerpoint/2010/main" val="3511898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8758" indent="0">
              <a:buNone/>
              <a:defRPr sz="2400">
                <a:solidFill>
                  <a:schemeClr val="tx1">
                    <a:tint val="75000"/>
                  </a:schemeClr>
                </a:solidFill>
              </a:defRPr>
            </a:lvl2pPr>
            <a:lvl3pPr marL="1217516" indent="0">
              <a:buNone/>
              <a:defRPr sz="2133">
                <a:solidFill>
                  <a:schemeClr val="tx1">
                    <a:tint val="75000"/>
                  </a:schemeClr>
                </a:solidFill>
              </a:defRPr>
            </a:lvl3pPr>
            <a:lvl4pPr marL="1826274" indent="0">
              <a:buNone/>
              <a:defRPr sz="1867">
                <a:solidFill>
                  <a:schemeClr val="tx1">
                    <a:tint val="75000"/>
                  </a:schemeClr>
                </a:solidFill>
              </a:defRPr>
            </a:lvl4pPr>
            <a:lvl5pPr marL="2435032" indent="0">
              <a:buNone/>
              <a:defRPr sz="1867">
                <a:solidFill>
                  <a:schemeClr val="tx1">
                    <a:tint val="75000"/>
                  </a:schemeClr>
                </a:solidFill>
              </a:defRPr>
            </a:lvl5pPr>
            <a:lvl6pPr marL="3043791" indent="0">
              <a:buNone/>
              <a:defRPr sz="1867">
                <a:solidFill>
                  <a:schemeClr val="tx1">
                    <a:tint val="75000"/>
                  </a:schemeClr>
                </a:solidFill>
              </a:defRPr>
            </a:lvl6pPr>
            <a:lvl7pPr marL="3652549" indent="0">
              <a:buNone/>
              <a:defRPr sz="1867">
                <a:solidFill>
                  <a:schemeClr val="tx1">
                    <a:tint val="75000"/>
                  </a:schemeClr>
                </a:solidFill>
              </a:defRPr>
            </a:lvl7pPr>
            <a:lvl8pPr marL="4261305" indent="0">
              <a:buNone/>
              <a:defRPr sz="1867">
                <a:solidFill>
                  <a:schemeClr val="tx1">
                    <a:tint val="75000"/>
                  </a:schemeClr>
                </a:solidFill>
              </a:defRPr>
            </a:lvl8pPr>
            <a:lvl9pPr marL="4870066"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8CD03-DAC7-4898-8723-68DBAEED7652}" type="slidenum">
              <a:rPr lang="en-US" smtClean="0"/>
              <a:t>‹#›</a:t>
            </a:fld>
            <a:endParaRPr lang="en-US" dirty="0"/>
          </a:p>
        </p:txBody>
      </p:sp>
      <p:cxnSp>
        <p:nvCxnSpPr>
          <p:cNvPr id="7" name="Straight Connector 6"/>
          <p:cNvCxnSpPr/>
          <p:nvPr userDrawn="1"/>
        </p:nvCxnSpPr>
        <p:spPr>
          <a:xfrm>
            <a:off x="609601" y="6400800"/>
            <a:ext cx="110744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46" y="288222"/>
            <a:ext cx="877620" cy="1464463"/>
          </a:xfrm>
          <a:prstGeom prst="rect">
            <a:avLst/>
          </a:prstGeom>
        </p:spPr>
      </p:pic>
    </p:spTree>
    <p:extLst>
      <p:ext uri="{BB962C8B-B14F-4D97-AF65-F5344CB8AC3E}">
        <p14:creationId xmlns:p14="http://schemas.microsoft.com/office/powerpoint/2010/main" val="1378699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8CD03-DAC7-4898-8723-68DBAEED7652}" type="slidenum">
              <a:rPr lang="en-US" smtClean="0"/>
              <a:t>‹#›</a:t>
            </a:fld>
            <a:endParaRPr lang="en-US" dirty="0"/>
          </a:p>
        </p:txBody>
      </p:sp>
      <p:cxnSp>
        <p:nvCxnSpPr>
          <p:cNvPr id="8" name="Straight Connector 7"/>
          <p:cNvCxnSpPr/>
          <p:nvPr userDrawn="1"/>
        </p:nvCxnSpPr>
        <p:spPr>
          <a:xfrm>
            <a:off x="609601" y="6400800"/>
            <a:ext cx="110744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46" y="288222"/>
            <a:ext cx="877620" cy="1464463"/>
          </a:xfrm>
          <a:prstGeom prst="rect">
            <a:avLst/>
          </a:prstGeom>
        </p:spPr>
      </p:pic>
    </p:spTree>
    <p:extLst>
      <p:ext uri="{BB962C8B-B14F-4D97-AF65-F5344CB8AC3E}">
        <p14:creationId xmlns:p14="http://schemas.microsoft.com/office/powerpoint/2010/main" val="1831019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3"/>
          </a:xfrm>
        </p:spPr>
        <p:txBody>
          <a:bodyPr anchor="b"/>
          <a:lstStyle>
            <a:lvl1pPr marL="0" indent="0">
              <a:buNone/>
              <a:defRPr sz="3200" b="1"/>
            </a:lvl1pPr>
            <a:lvl2pPr marL="608758" indent="0">
              <a:buNone/>
              <a:defRPr sz="2667" b="1"/>
            </a:lvl2pPr>
            <a:lvl3pPr marL="1217516" indent="0">
              <a:buNone/>
              <a:defRPr sz="2400" b="1"/>
            </a:lvl3pPr>
            <a:lvl4pPr marL="1826274" indent="0">
              <a:buNone/>
              <a:defRPr sz="2133" b="1"/>
            </a:lvl4pPr>
            <a:lvl5pPr marL="2435032" indent="0">
              <a:buNone/>
              <a:defRPr sz="2133" b="1"/>
            </a:lvl5pPr>
            <a:lvl6pPr marL="3043791" indent="0">
              <a:buNone/>
              <a:defRPr sz="2133" b="1"/>
            </a:lvl6pPr>
            <a:lvl7pPr marL="3652549" indent="0">
              <a:buNone/>
              <a:defRPr sz="2133" b="1"/>
            </a:lvl7pPr>
            <a:lvl8pPr marL="4261305" indent="0">
              <a:buNone/>
              <a:defRPr sz="2133" b="1"/>
            </a:lvl8pPr>
            <a:lvl9pPr marL="4870066"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2" y="1535113"/>
            <a:ext cx="5389033" cy="639763"/>
          </a:xfrm>
        </p:spPr>
        <p:txBody>
          <a:bodyPr anchor="b"/>
          <a:lstStyle>
            <a:lvl1pPr marL="0" indent="0">
              <a:buNone/>
              <a:defRPr sz="3200" b="1"/>
            </a:lvl1pPr>
            <a:lvl2pPr marL="608758" indent="0">
              <a:buNone/>
              <a:defRPr sz="2667" b="1"/>
            </a:lvl2pPr>
            <a:lvl3pPr marL="1217516" indent="0">
              <a:buNone/>
              <a:defRPr sz="2400" b="1"/>
            </a:lvl3pPr>
            <a:lvl4pPr marL="1826274" indent="0">
              <a:buNone/>
              <a:defRPr sz="2133" b="1"/>
            </a:lvl4pPr>
            <a:lvl5pPr marL="2435032" indent="0">
              <a:buNone/>
              <a:defRPr sz="2133" b="1"/>
            </a:lvl5pPr>
            <a:lvl6pPr marL="3043791" indent="0">
              <a:buNone/>
              <a:defRPr sz="2133" b="1"/>
            </a:lvl6pPr>
            <a:lvl7pPr marL="3652549" indent="0">
              <a:buNone/>
              <a:defRPr sz="2133" b="1"/>
            </a:lvl7pPr>
            <a:lvl8pPr marL="4261305" indent="0">
              <a:buNone/>
              <a:defRPr sz="2133" b="1"/>
            </a:lvl8pPr>
            <a:lvl9pPr marL="4870066"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9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8CD03-DAC7-4898-8723-68DBAEED7652}" type="slidenum">
              <a:rPr lang="en-US" smtClean="0"/>
              <a:t>‹#›</a:t>
            </a:fld>
            <a:endParaRPr lang="en-US" dirty="0"/>
          </a:p>
        </p:txBody>
      </p:sp>
      <p:cxnSp>
        <p:nvCxnSpPr>
          <p:cNvPr id="10" name="Straight Connector 9"/>
          <p:cNvCxnSpPr/>
          <p:nvPr userDrawn="1"/>
        </p:nvCxnSpPr>
        <p:spPr>
          <a:xfrm>
            <a:off x="609601" y="6400800"/>
            <a:ext cx="110744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46" y="288222"/>
            <a:ext cx="877620" cy="1464463"/>
          </a:xfrm>
          <a:prstGeom prst="rect">
            <a:avLst/>
          </a:prstGeom>
        </p:spPr>
      </p:pic>
    </p:spTree>
    <p:extLst>
      <p:ext uri="{BB962C8B-B14F-4D97-AF65-F5344CB8AC3E}">
        <p14:creationId xmlns:p14="http://schemas.microsoft.com/office/powerpoint/2010/main" val="3761734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8CD03-DAC7-4898-8723-68DBAEED7652}" type="slidenum">
              <a:rPr lang="en-US" smtClean="0"/>
              <a:t>‹#›</a:t>
            </a:fld>
            <a:endParaRPr lang="en-US" dirty="0"/>
          </a:p>
        </p:txBody>
      </p:sp>
      <p:cxnSp>
        <p:nvCxnSpPr>
          <p:cNvPr id="6" name="Straight Connector 5"/>
          <p:cNvCxnSpPr/>
          <p:nvPr userDrawn="1"/>
        </p:nvCxnSpPr>
        <p:spPr>
          <a:xfrm>
            <a:off x="609601" y="6400800"/>
            <a:ext cx="110744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46" y="288222"/>
            <a:ext cx="877620" cy="1464463"/>
          </a:xfrm>
          <a:prstGeom prst="rect">
            <a:avLst/>
          </a:prstGeom>
        </p:spPr>
      </p:pic>
    </p:spTree>
    <p:extLst>
      <p:ext uri="{BB962C8B-B14F-4D97-AF65-F5344CB8AC3E}">
        <p14:creationId xmlns:p14="http://schemas.microsoft.com/office/powerpoint/2010/main" val="396869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ltLang="en-US"/>
              <a:t>6/10/19</a:t>
            </a:r>
          </a:p>
        </p:txBody>
      </p:sp>
      <p:sp>
        <p:nvSpPr>
          <p:cNvPr id="5" name="Slide Number Placeholder 4"/>
          <p:cNvSpPr>
            <a:spLocks noGrp="1"/>
          </p:cNvSpPr>
          <p:nvPr>
            <p:ph type="sldNum" idx="11"/>
          </p:nvPr>
        </p:nvSpPr>
        <p:spPr/>
        <p:txBody>
          <a:bodyPr/>
          <a:lstStyle>
            <a:lvl1pPr>
              <a:defRPr/>
            </a:lvl1pPr>
          </a:lstStyle>
          <a:p>
            <a:fld id="{088DA14B-029C-4D8B-9BA0-2B59BEF159DA}" type="slidenum">
              <a:rPr lang="en-US" altLang="en-US"/>
              <a:pPr/>
              <a:t>‹#›</a:t>
            </a:fld>
            <a:endParaRPr lang="en-US" altLang="en-US"/>
          </a:p>
        </p:txBody>
      </p:sp>
    </p:spTree>
    <p:extLst>
      <p:ext uri="{BB962C8B-B14F-4D97-AF65-F5344CB8AC3E}">
        <p14:creationId xmlns:p14="http://schemas.microsoft.com/office/powerpoint/2010/main" val="231853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8CD03-DAC7-4898-8723-68DBAEED7652}" type="slidenum">
              <a:rPr lang="en-US" smtClean="0"/>
              <a:t>‹#›</a:t>
            </a:fld>
            <a:endParaRPr lang="en-US" dirty="0"/>
          </a:p>
        </p:txBody>
      </p:sp>
      <p:cxnSp>
        <p:nvCxnSpPr>
          <p:cNvPr id="5" name="Straight Connector 4"/>
          <p:cNvCxnSpPr/>
          <p:nvPr userDrawn="1"/>
        </p:nvCxnSpPr>
        <p:spPr>
          <a:xfrm>
            <a:off x="609601" y="6400800"/>
            <a:ext cx="110744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46" y="288222"/>
            <a:ext cx="877620" cy="1464463"/>
          </a:xfrm>
          <a:prstGeom prst="rect">
            <a:avLst/>
          </a:prstGeom>
        </p:spPr>
      </p:pic>
    </p:spTree>
    <p:extLst>
      <p:ext uri="{BB962C8B-B14F-4D97-AF65-F5344CB8AC3E}">
        <p14:creationId xmlns:p14="http://schemas.microsoft.com/office/powerpoint/2010/main" val="72404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39"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13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39" y="1435104"/>
            <a:ext cx="4011084" cy="4691063"/>
          </a:xfrm>
        </p:spPr>
        <p:txBody>
          <a:bodyPr/>
          <a:lstStyle>
            <a:lvl1pPr marL="0" indent="0">
              <a:buNone/>
              <a:defRPr sz="1867"/>
            </a:lvl1pPr>
            <a:lvl2pPr marL="608758" indent="0">
              <a:buNone/>
              <a:defRPr sz="1600"/>
            </a:lvl2pPr>
            <a:lvl3pPr marL="1217516" indent="0">
              <a:buNone/>
              <a:defRPr sz="1333"/>
            </a:lvl3pPr>
            <a:lvl4pPr marL="1826274" indent="0">
              <a:buNone/>
              <a:defRPr sz="1200"/>
            </a:lvl4pPr>
            <a:lvl5pPr marL="2435032" indent="0">
              <a:buNone/>
              <a:defRPr sz="1200"/>
            </a:lvl5pPr>
            <a:lvl6pPr marL="3043791" indent="0">
              <a:buNone/>
              <a:defRPr sz="1200"/>
            </a:lvl6pPr>
            <a:lvl7pPr marL="3652549" indent="0">
              <a:buNone/>
              <a:defRPr sz="1200"/>
            </a:lvl7pPr>
            <a:lvl8pPr marL="4261305" indent="0">
              <a:buNone/>
              <a:defRPr sz="1200"/>
            </a:lvl8pPr>
            <a:lvl9pPr marL="487006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8CD03-DAC7-4898-8723-68DBAEED7652}" type="slidenum">
              <a:rPr lang="en-US" smtClean="0"/>
              <a:t>‹#›</a:t>
            </a:fld>
            <a:endParaRPr lang="en-US" dirty="0"/>
          </a:p>
        </p:txBody>
      </p:sp>
      <p:cxnSp>
        <p:nvCxnSpPr>
          <p:cNvPr id="8" name="Straight Connector 7"/>
          <p:cNvCxnSpPr/>
          <p:nvPr userDrawn="1"/>
        </p:nvCxnSpPr>
        <p:spPr>
          <a:xfrm>
            <a:off x="609601" y="6400800"/>
            <a:ext cx="110744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46" y="288222"/>
            <a:ext cx="877620" cy="1464463"/>
          </a:xfrm>
          <a:prstGeom prst="rect">
            <a:avLst/>
          </a:prstGeom>
        </p:spPr>
      </p:pic>
    </p:spTree>
    <p:extLst>
      <p:ext uri="{BB962C8B-B14F-4D97-AF65-F5344CB8AC3E}">
        <p14:creationId xmlns:p14="http://schemas.microsoft.com/office/powerpoint/2010/main" val="626016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8758" indent="0">
              <a:buNone/>
              <a:defRPr sz="3733"/>
            </a:lvl2pPr>
            <a:lvl3pPr marL="1217516" indent="0">
              <a:buNone/>
              <a:defRPr sz="3200"/>
            </a:lvl3pPr>
            <a:lvl4pPr marL="1826274" indent="0">
              <a:buNone/>
              <a:defRPr sz="2667"/>
            </a:lvl4pPr>
            <a:lvl5pPr marL="2435032" indent="0">
              <a:buNone/>
              <a:defRPr sz="2667"/>
            </a:lvl5pPr>
            <a:lvl6pPr marL="3043791" indent="0">
              <a:buNone/>
              <a:defRPr sz="2667"/>
            </a:lvl6pPr>
            <a:lvl7pPr marL="3652549" indent="0">
              <a:buNone/>
              <a:defRPr sz="2667"/>
            </a:lvl7pPr>
            <a:lvl8pPr marL="4261305" indent="0">
              <a:buNone/>
              <a:defRPr sz="2667"/>
            </a:lvl8pPr>
            <a:lvl9pPr marL="4870066" indent="0">
              <a:buNone/>
              <a:defRPr sz="2667"/>
            </a:lvl9pPr>
          </a:lstStyle>
          <a:p>
            <a:endParaRPr lang="en-US" dirty="0"/>
          </a:p>
        </p:txBody>
      </p:sp>
      <p:sp>
        <p:nvSpPr>
          <p:cNvPr id="4" name="Text Placeholder 3"/>
          <p:cNvSpPr>
            <a:spLocks noGrp="1"/>
          </p:cNvSpPr>
          <p:nvPr>
            <p:ph type="body" sz="half" idx="2"/>
          </p:nvPr>
        </p:nvSpPr>
        <p:spPr>
          <a:xfrm>
            <a:off x="2389717" y="5367419"/>
            <a:ext cx="7315200" cy="804863"/>
          </a:xfrm>
        </p:spPr>
        <p:txBody>
          <a:bodyPr/>
          <a:lstStyle>
            <a:lvl1pPr marL="0" indent="0">
              <a:buNone/>
              <a:defRPr sz="1867"/>
            </a:lvl1pPr>
            <a:lvl2pPr marL="608758" indent="0">
              <a:buNone/>
              <a:defRPr sz="1600"/>
            </a:lvl2pPr>
            <a:lvl3pPr marL="1217516" indent="0">
              <a:buNone/>
              <a:defRPr sz="1333"/>
            </a:lvl3pPr>
            <a:lvl4pPr marL="1826274" indent="0">
              <a:buNone/>
              <a:defRPr sz="1200"/>
            </a:lvl4pPr>
            <a:lvl5pPr marL="2435032" indent="0">
              <a:buNone/>
              <a:defRPr sz="1200"/>
            </a:lvl5pPr>
            <a:lvl6pPr marL="3043791" indent="0">
              <a:buNone/>
              <a:defRPr sz="1200"/>
            </a:lvl6pPr>
            <a:lvl7pPr marL="3652549" indent="0">
              <a:buNone/>
              <a:defRPr sz="1200"/>
            </a:lvl7pPr>
            <a:lvl8pPr marL="4261305" indent="0">
              <a:buNone/>
              <a:defRPr sz="1200"/>
            </a:lvl8pPr>
            <a:lvl9pPr marL="487006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8CD03-DAC7-4898-8723-68DBAEED7652}" type="slidenum">
              <a:rPr lang="en-US" smtClean="0"/>
              <a:t>‹#›</a:t>
            </a:fld>
            <a:endParaRPr lang="en-US" dirty="0"/>
          </a:p>
        </p:txBody>
      </p:sp>
      <p:cxnSp>
        <p:nvCxnSpPr>
          <p:cNvPr id="8" name="Straight Connector 7"/>
          <p:cNvCxnSpPr/>
          <p:nvPr userDrawn="1"/>
        </p:nvCxnSpPr>
        <p:spPr>
          <a:xfrm>
            <a:off x="609601" y="6400800"/>
            <a:ext cx="110744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46" y="288222"/>
            <a:ext cx="877620" cy="1464463"/>
          </a:xfrm>
          <a:prstGeom prst="rect">
            <a:avLst/>
          </a:prstGeom>
        </p:spPr>
      </p:pic>
    </p:spTree>
    <p:extLst>
      <p:ext uri="{BB962C8B-B14F-4D97-AF65-F5344CB8AC3E}">
        <p14:creationId xmlns:p14="http://schemas.microsoft.com/office/powerpoint/2010/main" val="2845073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8CD03-DAC7-4898-8723-68DBAEED7652}" type="slidenum">
              <a:rPr lang="en-US" smtClean="0"/>
              <a:t>‹#›</a:t>
            </a:fld>
            <a:endParaRPr lang="en-US" dirty="0"/>
          </a:p>
        </p:txBody>
      </p:sp>
      <p:cxnSp>
        <p:nvCxnSpPr>
          <p:cNvPr id="7" name="Straight Connector 6"/>
          <p:cNvCxnSpPr/>
          <p:nvPr userDrawn="1"/>
        </p:nvCxnSpPr>
        <p:spPr>
          <a:xfrm>
            <a:off x="609601" y="6400800"/>
            <a:ext cx="110744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46" y="288222"/>
            <a:ext cx="877620" cy="1464463"/>
          </a:xfrm>
          <a:prstGeom prst="rect">
            <a:avLst/>
          </a:prstGeom>
        </p:spPr>
      </p:pic>
    </p:spTree>
    <p:extLst>
      <p:ext uri="{BB962C8B-B14F-4D97-AF65-F5344CB8AC3E}">
        <p14:creationId xmlns:p14="http://schemas.microsoft.com/office/powerpoint/2010/main" val="59346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7ECD3-DBF9-426E-AB7E-1AF938260F08}"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8CD03-DAC7-4898-8723-68DBAEED7652}" type="slidenum">
              <a:rPr lang="en-US" smtClean="0"/>
              <a:t>‹#›</a:t>
            </a:fld>
            <a:endParaRPr lang="en-US" dirty="0"/>
          </a:p>
        </p:txBody>
      </p:sp>
      <p:cxnSp>
        <p:nvCxnSpPr>
          <p:cNvPr id="7" name="Straight Connector 6"/>
          <p:cNvCxnSpPr/>
          <p:nvPr userDrawn="1"/>
        </p:nvCxnSpPr>
        <p:spPr>
          <a:xfrm>
            <a:off x="609601" y="6400800"/>
            <a:ext cx="110744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46" y="288222"/>
            <a:ext cx="877620" cy="1464463"/>
          </a:xfrm>
          <a:prstGeom prst="rect">
            <a:avLst/>
          </a:prstGeom>
        </p:spPr>
      </p:pic>
    </p:spTree>
    <p:extLst>
      <p:ext uri="{BB962C8B-B14F-4D97-AF65-F5344CB8AC3E}">
        <p14:creationId xmlns:p14="http://schemas.microsoft.com/office/powerpoint/2010/main" val="319881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831851" y="4588934"/>
            <a:ext cx="10515600" cy="1500717"/>
          </a:xfrm>
        </p:spPr>
        <p:txBody>
          <a:bodyPr/>
          <a:lstStyle>
            <a:lvl1pPr marL="0" indent="0">
              <a:buNone/>
              <a:defRPr sz="3200"/>
            </a:lvl1pPr>
            <a:lvl2pPr marL="609585" indent="0">
              <a:buNone/>
              <a:defRPr sz="2667"/>
            </a:lvl2pPr>
            <a:lvl3pPr marL="1219170" indent="0">
              <a:buNone/>
              <a:defRPr sz="2400"/>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pPr lvl="0"/>
            <a:r>
              <a:rPr lang="en-US" smtClean="0"/>
              <a:t>Edit Master text styles</a:t>
            </a:r>
          </a:p>
        </p:txBody>
      </p:sp>
      <p:sp>
        <p:nvSpPr>
          <p:cNvPr id="4" name="Date Placeholder 3"/>
          <p:cNvSpPr>
            <a:spLocks noGrp="1"/>
          </p:cNvSpPr>
          <p:nvPr>
            <p:ph type="dt" idx="10"/>
          </p:nvPr>
        </p:nvSpPr>
        <p:spPr/>
        <p:txBody>
          <a:bodyPr/>
          <a:lstStyle>
            <a:lvl1pPr>
              <a:defRPr/>
            </a:lvl1pPr>
          </a:lstStyle>
          <a:p>
            <a:r>
              <a:rPr lang="en-US" altLang="en-US"/>
              <a:t>6/10/19</a:t>
            </a:r>
          </a:p>
        </p:txBody>
      </p:sp>
      <p:sp>
        <p:nvSpPr>
          <p:cNvPr id="5" name="Slide Number Placeholder 4"/>
          <p:cNvSpPr>
            <a:spLocks noGrp="1"/>
          </p:cNvSpPr>
          <p:nvPr>
            <p:ph type="sldNum" idx="11"/>
          </p:nvPr>
        </p:nvSpPr>
        <p:spPr/>
        <p:txBody>
          <a:bodyPr/>
          <a:lstStyle>
            <a:lvl1pPr>
              <a:defRPr/>
            </a:lvl1pPr>
          </a:lstStyle>
          <a:p>
            <a:fld id="{38EFD4ED-DB44-466E-9D26-70DB68E5D769}" type="slidenum">
              <a:rPr lang="en-US" altLang="en-US"/>
              <a:pPr/>
              <a:t>‹#›</a:t>
            </a:fld>
            <a:endParaRPr lang="en-US" altLang="en-US"/>
          </a:p>
        </p:txBody>
      </p:sp>
    </p:spTree>
    <p:extLst>
      <p:ext uri="{BB962C8B-B14F-4D97-AF65-F5344CB8AC3E}">
        <p14:creationId xmlns:p14="http://schemas.microsoft.com/office/powerpoint/2010/main" val="20386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0"/>
            <a:ext cx="5382684" cy="45233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600200"/>
            <a:ext cx="5384800" cy="45233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ltLang="en-US"/>
              <a:t>6/10/19</a:t>
            </a:r>
          </a:p>
        </p:txBody>
      </p:sp>
      <p:sp>
        <p:nvSpPr>
          <p:cNvPr id="6" name="Slide Number Placeholder 5"/>
          <p:cNvSpPr>
            <a:spLocks noGrp="1"/>
          </p:cNvSpPr>
          <p:nvPr>
            <p:ph type="sldNum" idx="11"/>
          </p:nvPr>
        </p:nvSpPr>
        <p:spPr/>
        <p:txBody>
          <a:bodyPr/>
          <a:lstStyle>
            <a:lvl1pPr>
              <a:defRPr/>
            </a:lvl1pPr>
          </a:lstStyle>
          <a:p>
            <a:fld id="{D6FC476F-AAC1-48EE-92EA-7A84E6366E2E}" type="slidenum">
              <a:rPr lang="en-US" altLang="en-US"/>
              <a:pPr/>
              <a:t>‹#›</a:t>
            </a:fld>
            <a:endParaRPr lang="en-US" altLang="en-US"/>
          </a:p>
        </p:txBody>
      </p:sp>
    </p:spTree>
    <p:extLst>
      <p:ext uri="{BB962C8B-B14F-4D97-AF65-F5344CB8AC3E}">
        <p14:creationId xmlns:p14="http://schemas.microsoft.com/office/powerpoint/2010/main" val="377982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ltLang="en-US"/>
              <a:t>6/10/19</a:t>
            </a:r>
          </a:p>
        </p:txBody>
      </p:sp>
      <p:sp>
        <p:nvSpPr>
          <p:cNvPr id="8" name="Slide Number Placeholder 7"/>
          <p:cNvSpPr>
            <a:spLocks noGrp="1"/>
          </p:cNvSpPr>
          <p:nvPr>
            <p:ph type="sldNum" idx="11"/>
          </p:nvPr>
        </p:nvSpPr>
        <p:spPr/>
        <p:txBody>
          <a:bodyPr/>
          <a:lstStyle>
            <a:lvl1pPr>
              <a:defRPr/>
            </a:lvl1pPr>
          </a:lstStyle>
          <a:p>
            <a:fld id="{4D111F2E-A39F-44A3-A90B-A58A9CEE0880}" type="slidenum">
              <a:rPr lang="en-US" altLang="en-US"/>
              <a:pPr/>
              <a:t>‹#›</a:t>
            </a:fld>
            <a:endParaRPr lang="en-US" altLang="en-US"/>
          </a:p>
        </p:txBody>
      </p:sp>
    </p:spTree>
    <p:extLst>
      <p:ext uri="{BB962C8B-B14F-4D97-AF65-F5344CB8AC3E}">
        <p14:creationId xmlns:p14="http://schemas.microsoft.com/office/powerpoint/2010/main" val="17766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ltLang="en-US"/>
              <a:t>6/10/19</a:t>
            </a:r>
          </a:p>
        </p:txBody>
      </p:sp>
      <p:sp>
        <p:nvSpPr>
          <p:cNvPr id="4" name="Slide Number Placeholder 3"/>
          <p:cNvSpPr>
            <a:spLocks noGrp="1"/>
          </p:cNvSpPr>
          <p:nvPr>
            <p:ph type="sldNum" idx="11"/>
          </p:nvPr>
        </p:nvSpPr>
        <p:spPr/>
        <p:txBody>
          <a:bodyPr/>
          <a:lstStyle>
            <a:lvl1pPr>
              <a:defRPr/>
            </a:lvl1pPr>
          </a:lstStyle>
          <a:p>
            <a:fld id="{43E97B31-CAAD-4AB5-9472-AF2075FDFEA1}" type="slidenum">
              <a:rPr lang="en-US" altLang="en-US"/>
              <a:pPr/>
              <a:t>‹#›</a:t>
            </a:fld>
            <a:endParaRPr lang="en-US" altLang="en-US"/>
          </a:p>
        </p:txBody>
      </p:sp>
    </p:spTree>
    <p:extLst>
      <p:ext uri="{BB962C8B-B14F-4D97-AF65-F5344CB8AC3E}">
        <p14:creationId xmlns:p14="http://schemas.microsoft.com/office/powerpoint/2010/main" val="384238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en-US"/>
              <a:t>6/10/19</a:t>
            </a:r>
          </a:p>
        </p:txBody>
      </p:sp>
      <p:sp>
        <p:nvSpPr>
          <p:cNvPr id="3" name="Slide Number Placeholder 2"/>
          <p:cNvSpPr>
            <a:spLocks noGrp="1"/>
          </p:cNvSpPr>
          <p:nvPr>
            <p:ph type="sldNum" idx="11"/>
          </p:nvPr>
        </p:nvSpPr>
        <p:spPr/>
        <p:txBody>
          <a:bodyPr/>
          <a:lstStyle>
            <a:lvl1pPr>
              <a:defRPr/>
            </a:lvl1pPr>
          </a:lstStyle>
          <a:p>
            <a:fld id="{D2D304D1-4847-4C77-9BD3-409427E6E1C2}" type="slidenum">
              <a:rPr lang="en-US" altLang="en-US"/>
              <a:pPr/>
              <a:t>‹#›</a:t>
            </a:fld>
            <a:endParaRPr lang="en-US" altLang="en-US"/>
          </a:p>
        </p:txBody>
      </p:sp>
    </p:spTree>
    <p:extLst>
      <p:ext uri="{BB962C8B-B14F-4D97-AF65-F5344CB8AC3E}">
        <p14:creationId xmlns:p14="http://schemas.microsoft.com/office/powerpoint/2010/main" val="103925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idx="10"/>
          </p:nvPr>
        </p:nvSpPr>
        <p:spPr/>
        <p:txBody>
          <a:bodyPr/>
          <a:lstStyle>
            <a:lvl1pPr>
              <a:defRPr/>
            </a:lvl1pPr>
          </a:lstStyle>
          <a:p>
            <a:r>
              <a:rPr lang="en-US" altLang="en-US"/>
              <a:t>6/10/19</a:t>
            </a:r>
          </a:p>
        </p:txBody>
      </p:sp>
      <p:sp>
        <p:nvSpPr>
          <p:cNvPr id="6" name="Slide Number Placeholder 5"/>
          <p:cNvSpPr>
            <a:spLocks noGrp="1"/>
          </p:cNvSpPr>
          <p:nvPr>
            <p:ph type="sldNum" idx="11"/>
          </p:nvPr>
        </p:nvSpPr>
        <p:spPr/>
        <p:txBody>
          <a:bodyPr/>
          <a:lstStyle>
            <a:lvl1pPr>
              <a:defRPr/>
            </a:lvl1pPr>
          </a:lstStyle>
          <a:p>
            <a:fld id="{A1A2D679-929B-4771-BE76-C01A7F1D4AC7}" type="slidenum">
              <a:rPr lang="en-US" altLang="en-US"/>
              <a:pPr/>
              <a:t>‹#›</a:t>
            </a:fld>
            <a:endParaRPr lang="en-US" altLang="en-US"/>
          </a:p>
        </p:txBody>
      </p:sp>
    </p:spTree>
    <p:extLst>
      <p:ext uri="{BB962C8B-B14F-4D97-AF65-F5344CB8AC3E}">
        <p14:creationId xmlns:p14="http://schemas.microsoft.com/office/powerpoint/2010/main" val="394635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idx="10"/>
          </p:nvPr>
        </p:nvSpPr>
        <p:spPr/>
        <p:txBody>
          <a:bodyPr/>
          <a:lstStyle>
            <a:lvl1pPr>
              <a:defRPr/>
            </a:lvl1pPr>
          </a:lstStyle>
          <a:p>
            <a:r>
              <a:rPr lang="en-US" altLang="en-US"/>
              <a:t>6/10/19</a:t>
            </a:r>
          </a:p>
        </p:txBody>
      </p:sp>
      <p:sp>
        <p:nvSpPr>
          <p:cNvPr id="6" name="Slide Number Placeholder 5"/>
          <p:cNvSpPr>
            <a:spLocks noGrp="1"/>
          </p:cNvSpPr>
          <p:nvPr>
            <p:ph type="sldNum" idx="11"/>
          </p:nvPr>
        </p:nvSpPr>
        <p:spPr/>
        <p:txBody>
          <a:bodyPr/>
          <a:lstStyle>
            <a:lvl1pPr>
              <a:defRPr/>
            </a:lvl1pPr>
          </a:lstStyle>
          <a:p>
            <a:fld id="{FBBD426C-27B3-47E7-82A5-77397EA80494}" type="slidenum">
              <a:rPr lang="en-US" altLang="en-US"/>
              <a:pPr/>
              <a:t>‹#›</a:t>
            </a:fld>
            <a:endParaRPr lang="en-US" altLang="en-US"/>
          </a:p>
        </p:txBody>
      </p:sp>
    </p:spTree>
    <p:extLst>
      <p:ext uri="{BB962C8B-B14F-4D97-AF65-F5344CB8AC3E}">
        <p14:creationId xmlns:p14="http://schemas.microsoft.com/office/powerpoint/2010/main" val="44507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09601" y="275167"/>
            <a:ext cx="10970684" cy="1140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2050" name="Rectangle 2"/>
          <p:cNvSpPr>
            <a:spLocks noGrp="1" noChangeArrowheads="1"/>
          </p:cNvSpPr>
          <p:nvPr>
            <p:ph type="body" idx="1"/>
          </p:nvPr>
        </p:nvSpPr>
        <p:spPr bwMode="auto">
          <a:xfrm>
            <a:off x="609601" y="1600200"/>
            <a:ext cx="10970684" cy="4523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0"/>
            <a:r>
              <a:rPr lang="en-GB" altLang="en-US" smtClean="0"/>
              <a:t>Ninth Outline LevelClick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1" name="Rectangle 3"/>
          <p:cNvSpPr>
            <a:spLocks noGrp="1" noChangeArrowheads="1"/>
          </p:cNvSpPr>
          <p:nvPr>
            <p:ph type="dt"/>
          </p:nvPr>
        </p:nvSpPr>
        <p:spPr bwMode="auto">
          <a:xfrm>
            <a:off x="609601" y="6356351"/>
            <a:ext cx="2842684" cy="361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965176" algn="l"/>
                <a:tab pos="1930352" algn="l"/>
              </a:tabLst>
              <a:defRPr sz="1867">
                <a:solidFill>
                  <a:srgbClr val="8B8B8B"/>
                </a:solidFill>
                <a:latin typeface="+mn-lt"/>
                <a:cs typeface="Lucida Sans Unicode" panose="020B0602030504020204" pitchFamily="34" charset="0"/>
              </a:defRPr>
            </a:lvl1pPr>
          </a:lstStyle>
          <a:p>
            <a:r>
              <a:rPr lang="en-US" altLang="en-US"/>
              <a:t>6/10/19</a:t>
            </a:r>
          </a:p>
        </p:txBody>
      </p:sp>
      <p:sp>
        <p:nvSpPr>
          <p:cNvPr id="2052" name="Text Box 4"/>
          <p:cNvSpPr txBox="1">
            <a:spLocks noChangeArrowheads="1"/>
          </p:cNvSpPr>
          <p:nvPr/>
        </p:nvSpPr>
        <p:spPr bwMode="auto">
          <a:xfrm>
            <a:off x="4165600" y="6356351"/>
            <a:ext cx="3860800" cy="364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2053" name="Rectangle 5"/>
          <p:cNvSpPr>
            <a:spLocks noGrp="1" noChangeArrowheads="1"/>
          </p:cNvSpPr>
          <p:nvPr>
            <p:ph type="sldNum"/>
          </p:nvPr>
        </p:nvSpPr>
        <p:spPr bwMode="auto">
          <a:xfrm>
            <a:off x="8737601" y="6356351"/>
            <a:ext cx="2842684" cy="361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965176" algn="l"/>
                <a:tab pos="1930352" algn="l"/>
              </a:tabLst>
              <a:defRPr sz="1867">
                <a:solidFill>
                  <a:srgbClr val="8B8B8B"/>
                </a:solidFill>
                <a:latin typeface="+mn-lt"/>
                <a:cs typeface="Lucida Sans Unicode" panose="020B0602030504020204" pitchFamily="34" charset="0"/>
              </a:defRPr>
            </a:lvl1pPr>
          </a:lstStyle>
          <a:p>
            <a:fld id="{20490B2E-4773-463F-948E-264234AF7170}" type="slidenum">
              <a:rPr lang="en-US" altLang="en-US"/>
              <a:pPr/>
              <a:t>‹#›</a:t>
            </a:fld>
            <a:endParaRPr lang="en-US" altLang="en-US"/>
          </a:p>
        </p:txBody>
      </p:sp>
      <p:sp>
        <p:nvSpPr>
          <p:cNvPr id="2054" name="Line 6"/>
          <p:cNvSpPr>
            <a:spLocks noChangeShapeType="1"/>
          </p:cNvSpPr>
          <p:nvPr/>
        </p:nvSpPr>
        <p:spPr bwMode="auto">
          <a:xfrm>
            <a:off x="609600" y="6400800"/>
            <a:ext cx="11074400" cy="2117"/>
          </a:xfrm>
          <a:prstGeom prst="line">
            <a:avLst/>
          </a:prstGeom>
          <a:noFill/>
          <a:ln w="9360">
            <a:solidFill>
              <a:srgbClr val="A899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pic>
        <p:nvPicPr>
          <p:cNvPr id="2055"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66401" y="287867"/>
            <a:ext cx="876300" cy="14647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7101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p:txStyles>
    <p:titleStyle>
      <a:lvl1pPr algn="l" defTabSz="609585"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990575" indent="-380990" algn="l" defTabSz="609585"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523962" indent="-304792" algn="l" defTabSz="609585"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2133547" indent="-304792" algn="l" defTabSz="609585"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743131" indent="-304792" algn="l" defTabSz="609585"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3352716" indent="-304792" algn="l" defTabSz="609585"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3962301" indent="-304792" algn="l" defTabSz="609585"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4571886" indent="-304792" algn="l" defTabSz="609585"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5181470" indent="-304792" algn="l" defTabSz="609585"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457189" indent="-457189" algn="l" defTabSz="609585" rtl="0" fontAlgn="base">
        <a:lnSpc>
          <a:spcPct val="102000"/>
        </a:lnSpc>
        <a:spcBef>
          <a:spcPct val="0"/>
        </a:spcBef>
        <a:spcAft>
          <a:spcPts val="190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990575" indent="-380990" algn="l" defTabSz="609585" rtl="0" fontAlgn="base">
        <a:lnSpc>
          <a:spcPct val="102000"/>
        </a:lnSpc>
        <a:spcBef>
          <a:spcPct val="0"/>
        </a:spcBef>
        <a:spcAft>
          <a:spcPts val="1517"/>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523962" indent="-304792" algn="l" defTabSz="609585" rtl="0" fontAlgn="base">
        <a:lnSpc>
          <a:spcPct val="102000"/>
        </a:lnSpc>
        <a:spcBef>
          <a:spcPct val="0"/>
        </a:spcBef>
        <a:spcAft>
          <a:spcPts val="1133"/>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2133547" indent="-304792" algn="l" defTabSz="609585" rtl="0" fontAlgn="base">
        <a:lnSpc>
          <a:spcPct val="102000"/>
        </a:lnSpc>
        <a:spcBef>
          <a:spcPct val="0"/>
        </a:spcBef>
        <a:spcAft>
          <a:spcPts val="767"/>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743131" indent="-304792" algn="l" defTabSz="609585" rtl="0" fontAlgn="base">
        <a:lnSpc>
          <a:spcPct val="102000"/>
        </a:lnSpc>
        <a:spcBef>
          <a:spcPct val="0"/>
        </a:spcBef>
        <a:spcAft>
          <a:spcPts val="384"/>
        </a:spcAft>
        <a:buClr>
          <a:srgbClr val="000000"/>
        </a:buClr>
        <a:buSzPct val="100000"/>
        <a:buFont typeface="Times New Roman" panose="02020603050405020304" pitchFamily="18" charset="0"/>
        <a:defRPr sz="2667" kern="1200">
          <a:solidFill>
            <a:srgbClr val="000000"/>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19" tIns="45659" rIns="91319" bIns="4565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319" tIns="45659" rIns="91319" bIns="456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319" tIns="45659" rIns="91319" bIns="45659" rtlCol="0" anchor="ctr"/>
          <a:lstStyle>
            <a:lvl1pPr algn="l">
              <a:defRPr sz="1600">
                <a:solidFill>
                  <a:schemeClr val="tx1">
                    <a:tint val="75000"/>
                  </a:schemeClr>
                </a:solidFill>
              </a:defRPr>
            </a:lvl1pPr>
          </a:lstStyle>
          <a:p>
            <a:fld id="{2357ECD3-DBF9-426E-AB7E-1AF938260F08}" type="datetimeFigureOut">
              <a:rPr lang="en-US" smtClean="0"/>
              <a:t>6/13/2019</a:t>
            </a:fld>
            <a:endParaRPr lang="en-US" dirty="0"/>
          </a:p>
        </p:txBody>
      </p:sp>
      <p:sp>
        <p:nvSpPr>
          <p:cNvPr id="5" name="Footer Placeholder 4"/>
          <p:cNvSpPr>
            <a:spLocks noGrp="1"/>
          </p:cNvSpPr>
          <p:nvPr>
            <p:ph type="ftr" sz="quarter" idx="3"/>
          </p:nvPr>
        </p:nvSpPr>
        <p:spPr>
          <a:xfrm>
            <a:off x="4165603" y="6356352"/>
            <a:ext cx="3860800" cy="365125"/>
          </a:xfrm>
          <a:prstGeom prst="rect">
            <a:avLst/>
          </a:prstGeom>
        </p:spPr>
        <p:txBody>
          <a:bodyPr vert="horz" lIns="91319" tIns="45659" rIns="91319" bIns="45659"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19" tIns="45659" rIns="91319" bIns="45659" rtlCol="0" anchor="ctr"/>
          <a:lstStyle>
            <a:lvl1pPr algn="r">
              <a:defRPr sz="1600">
                <a:solidFill>
                  <a:schemeClr val="tx1">
                    <a:tint val="75000"/>
                  </a:schemeClr>
                </a:solidFill>
              </a:defRPr>
            </a:lvl1pPr>
          </a:lstStyle>
          <a:p>
            <a:fld id="{33D8CD03-DAC7-4898-8723-68DBAEED7652}" type="slidenum">
              <a:rPr lang="en-US" smtClean="0"/>
              <a:t>‹#›</a:t>
            </a:fld>
            <a:endParaRPr lang="en-US" dirty="0"/>
          </a:p>
        </p:txBody>
      </p:sp>
    </p:spTree>
    <p:extLst>
      <p:ext uri="{BB962C8B-B14F-4D97-AF65-F5344CB8AC3E}">
        <p14:creationId xmlns:p14="http://schemas.microsoft.com/office/powerpoint/2010/main" val="26414558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217516" rtl="0" eaLnBrk="1" latinLnBrk="0" hangingPunct="1">
        <a:spcBef>
          <a:spcPct val="0"/>
        </a:spcBef>
        <a:buNone/>
        <a:defRPr sz="5867" kern="1200">
          <a:solidFill>
            <a:schemeClr val="tx1"/>
          </a:solidFill>
          <a:latin typeface="+mj-lt"/>
          <a:ea typeface="+mj-ea"/>
          <a:cs typeface="+mj-cs"/>
        </a:defRPr>
      </a:lvl1pPr>
    </p:titleStyle>
    <p:bodyStyle>
      <a:lvl1pPr marL="456570" indent="-456570" algn="l" defTabSz="1217516"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89233" indent="-380472" algn="l" defTabSz="1217516"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1895" indent="-304379" algn="l" defTabSz="121751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653" indent="-304379" algn="l" defTabSz="1217516"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39412" indent="-304379" algn="l" defTabSz="1217516"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48170" indent="-304379" algn="l" defTabSz="121751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6928" indent="-304379" algn="l" defTabSz="121751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5687" indent="-304379" algn="l" defTabSz="121751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4443" indent="-304379" algn="l" defTabSz="121751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516" rtl="0" eaLnBrk="1" latinLnBrk="0" hangingPunct="1">
        <a:defRPr sz="2400" kern="1200">
          <a:solidFill>
            <a:schemeClr val="tx1"/>
          </a:solidFill>
          <a:latin typeface="+mn-lt"/>
          <a:ea typeface="+mn-ea"/>
          <a:cs typeface="+mn-cs"/>
        </a:defRPr>
      </a:lvl1pPr>
      <a:lvl2pPr marL="608758" algn="l" defTabSz="1217516" rtl="0" eaLnBrk="1" latinLnBrk="0" hangingPunct="1">
        <a:defRPr sz="2400" kern="1200">
          <a:solidFill>
            <a:schemeClr val="tx1"/>
          </a:solidFill>
          <a:latin typeface="+mn-lt"/>
          <a:ea typeface="+mn-ea"/>
          <a:cs typeface="+mn-cs"/>
        </a:defRPr>
      </a:lvl2pPr>
      <a:lvl3pPr marL="1217516" algn="l" defTabSz="1217516" rtl="0" eaLnBrk="1" latinLnBrk="0" hangingPunct="1">
        <a:defRPr sz="2400" kern="1200">
          <a:solidFill>
            <a:schemeClr val="tx1"/>
          </a:solidFill>
          <a:latin typeface="+mn-lt"/>
          <a:ea typeface="+mn-ea"/>
          <a:cs typeface="+mn-cs"/>
        </a:defRPr>
      </a:lvl3pPr>
      <a:lvl4pPr marL="1826274" algn="l" defTabSz="1217516" rtl="0" eaLnBrk="1" latinLnBrk="0" hangingPunct="1">
        <a:defRPr sz="2400" kern="1200">
          <a:solidFill>
            <a:schemeClr val="tx1"/>
          </a:solidFill>
          <a:latin typeface="+mn-lt"/>
          <a:ea typeface="+mn-ea"/>
          <a:cs typeface="+mn-cs"/>
        </a:defRPr>
      </a:lvl4pPr>
      <a:lvl5pPr marL="2435032" algn="l" defTabSz="1217516" rtl="0" eaLnBrk="1" latinLnBrk="0" hangingPunct="1">
        <a:defRPr sz="2400" kern="1200">
          <a:solidFill>
            <a:schemeClr val="tx1"/>
          </a:solidFill>
          <a:latin typeface="+mn-lt"/>
          <a:ea typeface="+mn-ea"/>
          <a:cs typeface="+mn-cs"/>
        </a:defRPr>
      </a:lvl5pPr>
      <a:lvl6pPr marL="3043791" algn="l" defTabSz="1217516" rtl="0" eaLnBrk="1" latinLnBrk="0" hangingPunct="1">
        <a:defRPr sz="2400" kern="1200">
          <a:solidFill>
            <a:schemeClr val="tx1"/>
          </a:solidFill>
          <a:latin typeface="+mn-lt"/>
          <a:ea typeface="+mn-ea"/>
          <a:cs typeface="+mn-cs"/>
        </a:defRPr>
      </a:lvl6pPr>
      <a:lvl7pPr marL="3652549" algn="l" defTabSz="1217516" rtl="0" eaLnBrk="1" latinLnBrk="0" hangingPunct="1">
        <a:defRPr sz="2400" kern="1200">
          <a:solidFill>
            <a:schemeClr val="tx1"/>
          </a:solidFill>
          <a:latin typeface="+mn-lt"/>
          <a:ea typeface="+mn-ea"/>
          <a:cs typeface="+mn-cs"/>
        </a:defRPr>
      </a:lvl7pPr>
      <a:lvl8pPr marL="4261305" algn="l" defTabSz="1217516" rtl="0" eaLnBrk="1" latinLnBrk="0" hangingPunct="1">
        <a:defRPr sz="2400" kern="1200">
          <a:solidFill>
            <a:schemeClr val="tx1"/>
          </a:solidFill>
          <a:latin typeface="+mn-lt"/>
          <a:ea typeface="+mn-ea"/>
          <a:cs typeface="+mn-cs"/>
        </a:defRPr>
      </a:lvl8pPr>
      <a:lvl9pPr marL="4870066" algn="l" defTabSz="121751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557" y="1986670"/>
            <a:ext cx="10363200" cy="1470025"/>
          </a:xfrm>
        </p:spPr>
        <p:txBody>
          <a:bodyPr>
            <a:normAutofit fontScale="90000"/>
          </a:bodyPr>
          <a:lstStyle/>
          <a:p>
            <a:r>
              <a:rPr lang="en-US" dirty="0" smtClean="0"/>
              <a:t>OMM Question Writing</a:t>
            </a:r>
            <a:br>
              <a:rPr lang="en-US" dirty="0" smtClean="0"/>
            </a:br>
            <a:r>
              <a:rPr lang="en-US" dirty="0" smtClean="0"/>
              <a:t>Background</a:t>
            </a:r>
            <a:endParaRPr lang="en-US" dirty="0"/>
          </a:p>
        </p:txBody>
      </p:sp>
      <p:sp>
        <p:nvSpPr>
          <p:cNvPr id="3" name="Subtitle 2"/>
          <p:cNvSpPr>
            <a:spLocks noGrp="1"/>
          </p:cNvSpPr>
          <p:nvPr>
            <p:ph type="subTitle" idx="1"/>
          </p:nvPr>
        </p:nvSpPr>
        <p:spPr>
          <a:xfrm>
            <a:off x="3195266" y="3883631"/>
            <a:ext cx="8534400" cy="2238053"/>
          </a:xfrm>
        </p:spPr>
        <p:txBody>
          <a:bodyPr>
            <a:normAutofit fontScale="40000" lnSpcReduction="20000"/>
          </a:bodyPr>
          <a:lstStyle/>
          <a:p>
            <a:r>
              <a:rPr lang="en-US" sz="4400" dirty="0"/>
              <a:t>Bethany Powers, DO</a:t>
            </a:r>
          </a:p>
          <a:p>
            <a:r>
              <a:rPr lang="en-US" sz="4400" dirty="0"/>
              <a:t>Discipline Chair of Osteopathic Manipulative Medicine</a:t>
            </a:r>
          </a:p>
          <a:p>
            <a:endParaRPr lang="en-US" sz="4400" dirty="0"/>
          </a:p>
          <a:p>
            <a:r>
              <a:rPr lang="en-US" sz="4400" dirty="0"/>
              <a:t>Amber Stroupe, DO, FAAP, FACOP, FACP</a:t>
            </a:r>
          </a:p>
          <a:p>
            <a:r>
              <a:rPr lang="en-US" sz="4400" dirty="0"/>
              <a:t>Assistant Professor of Internal Medicine</a:t>
            </a:r>
          </a:p>
          <a:p>
            <a:endParaRPr lang="en-US" sz="4400" dirty="0"/>
          </a:p>
          <a:p>
            <a:r>
              <a:rPr lang="en-US" sz="4400" dirty="0"/>
              <a:t>June 18</a:t>
            </a:r>
            <a:r>
              <a:rPr lang="en-US" sz="4400" baseline="30000" dirty="0"/>
              <a:t>th</a:t>
            </a:r>
            <a:r>
              <a:rPr lang="en-US" sz="4400" dirty="0"/>
              <a:t>, 2019</a:t>
            </a:r>
          </a:p>
          <a:p>
            <a:r>
              <a:rPr lang="en-US" sz="4400" dirty="0"/>
              <a:t>Faculty Development</a:t>
            </a:r>
            <a:endParaRPr lang="en-US" sz="4400" dirty="0"/>
          </a:p>
        </p:txBody>
      </p:sp>
    </p:spTree>
    <p:extLst>
      <p:ext uri="{BB962C8B-B14F-4D97-AF65-F5344CB8AC3E}">
        <p14:creationId xmlns:p14="http://schemas.microsoft.com/office/powerpoint/2010/main" val="291421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09600" y="6358467"/>
            <a:ext cx="2895600" cy="220133"/>
          </a:xfrm>
          <a:prstGeom prst="rect">
            <a:avLst/>
          </a:prstGeom>
          <a:solidFill>
            <a:srgbClr val="FFFFFF"/>
          </a:solidFill>
          <a:ln w="2556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fontAlgn="base" hangingPunct="0">
              <a:lnSpc>
                <a:spcPct val="93000"/>
              </a:lnSpc>
              <a:spcBef>
                <a:spcPct val="0"/>
              </a:spcBef>
              <a:spcAft>
                <a:spcPct val="0"/>
              </a:spcAft>
              <a:buClr>
                <a:srgbClr val="000000"/>
              </a:buClr>
              <a:buSzPct val="100000"/>
            </a:pPr>
            <a:endParaRPr lang="en-US" sz="2400">
              <a:solidFill>
                <a:srgbClr val="000000"/>
              </a:solidFill>
              <a:latin typeface="Arial" panose="020B0604020202020204" pitchFamily="34" charset="0"/>
              <a:ea typeface="Microsoft YaHei" panose="020B0503020204020204" pitchFamily="34" charset="-122"/>
            </a:endParaRPr>
          </a:p>
        </p:txBody>
      </p:sp>
      <p:sp>
        <p:nvSpPr>
          <p:cNvPr id="17410" name="Rectangle 2"/>
          <p:cNvSpPr>
            <a:spLocks noGrp="1" noChangeArrowheads="1"/>
          </p:cNvSpPr>
          <p:nvPr>
            <p:ph type="title" idx="4294967295"/>
          </p:nvPr>
        </p:nvSpPr>
        <p:spPr>
          <a:xfrm>
            <a:off x="2489200" y="40218"/>
            <a:ext cx="6400800" cy="956733"/>
          </a:xfrm>
          <a:ln/>
        </p:spPr>
        <p:txBody>
          <a:bodyPr/>
          <a:lstStyle/>
          <a:p>
            <a:pPr algn="ctr">
              <a:lnSpc>
                <a:spcPct val="100000"/>
              </a:lnSpc>
              <a:tabLst>
                <a:tab pos="965176" algn="l"/>
                <a:tab pos="1930352" algn="l"/>
                <a:tab pos="2895528" algn="l"/>
                <a:tab pos="3860703" algn="l"/>
                <a:tab pos="4825879" algn="l"/>
                <a:tab pos="5791055" algn="l"/>
              </a:tabLst>
            </a:pPr>
            <a:r>
              <a:rPr lang="en-US" altLang="en-US" sz="3733"/>
              <a:t>Paravertebral Spinal Facilitation</a:t>
            </a:r>
          </a:p>
        </p:txBody>
      </p:sp>
      <p:sp>
        <p:nvSpPr>
          <p:cNvPr id="17411" name="Text Box 3"/>
          <p:cNvSpPr txBox="1">
            <a:spLocks noChangeArrowheads="1"/>
          </p:cNvSpPr>
          <p:nvPr/>
        </p:nvSpPr>
        <p:spPr bwMode="auto">
          <a:xfrm>
            <a:off x="203200" y="965200"/>
            <a:ext cx="4572000" cy="599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0000" tIns="60000" rIns="120000" bIns="60000"/>
          <a:lstStyle>
            <a:lvl1pPr marL="257175" indent="-255588">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marL="557213" indent="-212725">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342891" indent="-340775" defTabSz="609585" fontAlgn="base">
              <a:spcBef>
                <a:spcPts val="651"/>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latin typeface="Calibri" panose="020F0502020204030204" pitchFamily="34" charset="0"/>
              </a:rPr>
              <a:t>HEENT</a:t>
            </a:r>
          </a:p>
          <a:p>
            <a:pPr marL="742932" lvl="1" indent="-283626" defTabSz="609585" fontAlgn="base">
              <a:spcBef>
                <a:spcPts val="567"/>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solidFill>
                  <a:srgbClr val="C00000"/>
                </a:solidFill>
                <a:latin typeface="Calibri" panose="020F0502020204030204" pitchFamily="34" charset="0"/>
              </a:rPr>
              <a:t>T1-4</a:t>
            </a:r>
            <a:r>
              <a:rPr lang="en-US" altLang="en-US" sz="1867" dirty="0">
                <a:latin typeface="Calibri" panose="020F0502020204030204" pitchFamily="34" charset="0"/>
              </a:rPr>
              <a:t>; </a:t>
            </a:r>
            <a:r>
              <a:rPr lang="en-US" altLang="en-US" sz="1867" dirty="0">
                <a:solidFill>
                  <a:srgbClr val="0070C0"/>
                </a:solidFill>
                <a:latin typeface="Calibri" panose="020F0502020204030204" pitchFamily="34" charset="0"/>
              </a:rPr>
              <a:t>C2 (CNs III, VII, IX)</a:t>
            </a:r>
          </a:p>
          <a:p>
            <a:pPr marL="342891" indent="-340775" defTabSz="609585" fontAlgn="base">
              <a:spcBef>
                <a:spcPts val="651"/>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latin typeface="Calibri" panose="020F0502020204030204" pitchFamily="34" charset="0"/>
              </a:rPr>
              <a:t>Heart</a:t>
            </a:r>
          </a:p>
          <a:p>
            <a:pPr marL="742932" lvl="1" indent="-283626" defTabSz="609585" fontAlgn="base">
              <a:spcBef>
                <a:spcPts val="567"/>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solidFill>
                  <a:srgbClr val="C00000"/>
                </a:solidFill>
                <a:latin typeface="Calibri" panose="020F0502020204030204" pitchFamily="34" charset="0"/>
              </a:rPr>
              <a:t>T1-5</a:t>
            </a:r>
            <a:r>
              <a:rPr lang="en-US" altLang="en-US" sz="1867" dirty="0">
                <a:latin typeface="Calibri" panose="020F0502020204030204" pitchFamily="34" charset="0"/>
              </a:rPr>
              <a:t>; </a:t>
            </a:r>
            <a:r>
              <a:rPr lang="en-US" altLang="en-US" sz="1867" dirty="0">
                <a:solidFill>
                  <a:srgbClr val="0070C0"/>
                </a:solidFill>
                <a:latin typeface="Calibri" panose="020F0502020204030204" pitchFamily="34" charset="0"/>
              </a:rPr>
              <a:t>C2 (CN X)</a:t>
            </a:r>
          </a:p>
          <a:p>
            <a:pPr marL="342891" indent="-340775" defTabSz="609585" fontAlgn="base">
              <a:spcBef>
                <a:spcPts val="651"/>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latin typeface="Calibri" panose="020F0502020204030204" pitchFamily="34" charset="0"/>
              </a:rPr>
              <a:t>Lungs</a:t>
            </a:r>
          </a:p>
          <a:p>
            <a:pPr marL="742932" lvl="1" indent="-283626" defTabSz="609585" fontAlgn="base">
              <a:spcBef>
                <a:spcPts val="567"/>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solidFill>
                  <a:srgbClr val="C00000"/>
                </a:solidFill>
                <a:latin typeface="Calibri" panose="020F0502020204030204" pitchFamily="34" charset="0"/>
              </a:rPr>
              <a:t>T2-7</a:t>
            </a:r>
            <a:r>
              <a:rPr lang="en-US" altLang="en-US" sz="1867" dirty="0">
                <a:latin typeface="Calibri" panose="020F0502020204030204" pitchFamily="34" charset="0"/>
              </a:rPr>
              <a:t>; </a:t>
            </a:r>
            <a:r>
              <a:rPr lang="en-US" altLang="en-US" sz="1867" dirty="0">
                <a:solidFill>
                  <a:srgbClr val="0070C0"/>
                </a:solidFill>
                <a:latin typeface="Calibri" panose="020F0502020204030204" pitchFamily="34" charset="0"/>
              </a:rPr>
              <a:t>C2 (CN X)</a:t>
            </a:r>
          </a:p>
          <a:p>
            <a:pPr marL="342891" indent="-340775" defTabSz="609585" fontAlgn="base">
              <a:spcBef>
                <a:spcPts val="651"/>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latin typeface="Calibri" panose="020F0502020204030204" pitchFamily="34" charset="0"/>
              </a:rPr>
              <a:t>Esophagus</a:t>
            </a:r>
          </a:p>
          <a:p>
            <a:pPr marL="742932" lvl="1" indent="-283626" defTabSz="609585" fontAlgn="base">
              <a:spcBef>
                <a:spcPts val="567"/>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solidFill>
                  <a:srgbClr val="C00000"/>
                </a:solidFill>
                <a:latin typeface="Calibri" panose="020F0502020204030204" pitchFamily="34" charset="0"/>
              </a:rPr>
              <a:t>T2-T6</a:t>
            </a:r>
          </a:p>
          <a:p>
            <a:pPr marL="342891" indent="-340775" defTabSz="609585" fontAlgn="base">
              <a:spcBef>
                <a:spcPts val="651"/>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latin typeface="Calibri" panose="020F0502020204030204" pitchFamily="34" charset="0"/>
              </a:rPr>
              <a:t>Foregut* (lower esophagus to upper duodenum)</a:t>
            </a:r>
          </a:p>
          <a:p>
            <a:pPr marL="742932" lvl="1" indent="-283626" defTabSz="609585" fontAlgn="base">
              <a:spcBef>
                <a:spcPts val="567"/>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solidFill>
                  <a:srgbClr val="C00000"/>
                </a:solidFill>
                <a:latin typeface="Calibri" panose="020F0502020204030204" pitchFamily="34" charset="0"/>
              </a:rPr>
              <a:t>T5-9</a:t>
            </a:r>
            <a:r>
              <a:rPr lang="en-US" altLang="en-US" sz="1867" dirty="0">
                <a:latin typeface="Calibri" panose="020F0502020204030204" pitchFamily="34" charset="0"/>
              </a:rPr>
              <a:t>; </a:t>
            </a:r>
            <a:r>
              <a:rPr lang="en-US" altLang="en-US" sz="1867" dirty="0">
                <a:solidFill>
                  <a:srgbClr val="0070C0"/>
                </a:solidFill>
                <a:latin typeface="Calibri" panose="020F0502020204030204" pitchFamily="34" charset="0"/>
              </a:rPr>
              <a:t>C2 (CN X)</a:t>
            </a:r>
          </a:p>
          <a:p>
            <a:pPr marL="342891" indent="-340775" defTabSz="609585" fontAlgn="base">
              <a:spcBef>
                <a:spcPts val="651"/>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err="1">
                <a:latin typeface="Calibri" panose="020F0502020204030204" pitchFamily="34" charset="0"/>
              </a:rPr>
              <a:t>Midgut</a:t>
            </a:r>
            <a:endParaRPr lang="en-US" altLang="en-US" sz="1867" dirty="0">
              <a:latin typeface="Calibri" panose="020F0502020204030204" pitchFamily="34" charset="0"/>
            </a:endParaRPr>
          </a:p>
          <a:p>
            <a:pPr marL="742932" lvl="1" indent="-283626" defTabSz="609585" fontAlgn="base">
              <a:spcBef>
                <a:spcPts val="567"/>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solidFill>
                  <a:srgbClr val="C00000"/>
                </a:solidFill>
                <a:latin typeface="Calibri" panose="020F0502020204030204" pitchFamily="34" charset="0"/>
              </a:rPr>
              <a:t>T10-12</a:t>
            </a:r>
            <a:r>
              <a:rPr lang="en-US" altLang="en-US" sz="1867" dirty="0">
                <a:latin typeface="Calibri" panose="020F0502020204030204" pitchFamily="34" charset="0"/>
              </a:rPr>
              <a:t>; </a:t>
            </a:r>
            <a:r>
              <a:rPr lang="en-US" altLang="en-US" sz="1867" dirty="0">
                <a:solidFill>
                  <a:srgbClr val="0070C0"/>
                </a:solidFill>
                <a:latin typeface="Calibri" panose="020F0502020204030204" pitchFamily="34" charset="0"/>
              </a:rPr>
              <a:t>C2 (CN X)</a:t>
            </a:r>
          </a:p>
          <a:p>
            <a:pPr marL="342891" indent="-340775" defTabSz="609585" fontAlgn="base">
              <a:spcBef>
                <a:spcPts val="651"/>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latin typeface="Calibri" panose="020F0502020204030204" pitchFamily="34" charset="0"/>
              </a:rPr>
              <a:t>Hindgut</a:t>
            </a:r>
          </a:p>
          <a:p>
            <a:pPr marL="742932" lvl="1" indent="-283626" defTabSz="609585" fontAlgn="base">
              <a:spcBef>
                <a:spcPts val="567"/>
              </a:spcBef>
              <a:spcAft>
                <a:spcPts val="133"/>
              </a:spcAft>
              <a:buClr>
                <a:srgbClr val="000000"/>
              </a:buClr>
              <a:buSzPct val="45000"/>
              <a:buFont typeface="Arial" panose="020B0604020202020204" pitchFamily="34" charset="0"/>
              <a:buChar char="–"/>
              <a:tabLst>
                <a:tab pos="965176" algn="l"/>
                <a:tab pos="1930352" algn="l"/>
                <a:tab pos="2895528" algn="l"/>
                <a:tab pos="3860703" algn="l"/>
              </a:tabLst>
            </a:pPr>
            <a:r>
              <a:rPr lang="en-US" altLang="en-US" sz="1867" dirty="0">
                <a:solidFill>
                  <a:srgbClr val="C00000"/>
                </a:solidFill>
                <a:latin typeface="Calibri" panose="020F0502020204030204" pitchFamily="34" charset="0"/>
              </a:rPr>
              <a:t>T12-L2</a:t>
            </a:r>
            <a:r>
              <a:rPr lang="en-US" altLang="en-US" sz="1867" dirty="0">
                <a:latin typeface="Calibri" panose="020F0502020204030204" pitchFamily="34" charset="0"/>
              </a:rPr>
              <a:t>; </a:t>
            </a:r>
            <a:r>
              <a:rPr lang="en-US" altLang="en-US" sz="1867" dirty="0">
                <a:solidFill>
                  <a:srgbClr val="0070C0"/>
                </a:solidFill>
                <a:latin typeface="Calibri" panose="020F0502020204030204" pitchFamily="34" charset="0"/>
              </a:rPr>
              <a:t>S2-S4</a:t>
            </a:r>
          </a:p>
        </p:txBody>
      </p:sp>
      <p:sp>
        <p:nvSpPr>
          <p:cNvPr id="17412" name="Rectangle 4"/>
          <p:cNvSpPr>
            <a:spLocks noChangeArrowheads="1"/>
          </p:cNvSpPr>
          <p:nvPr/>
        </p:nvSpPr>
        <p:spPr bwMode="auto">
          <a:xfrm>
            <a:off x="9017000" y="3198284"/>
            <a:ext cx="3810000" cy="3132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80" tIns="45600" rIns="91680" bIns="45600"/>
          <a:lstStyle>
            <a:lvl1pPr marL="257175" indent="-255588">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marL="557213" indent="-212725">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marL="342891" indent="-340775" defTabSz="609585" fontAlgn="base">
              <a:spcBef>
                <a:spcPts val="651"/>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667">
                <a:latin typeface="Calibri" panose="020F0502020204030204" pitchFamily="34" charset="0"/>
              </a:rPr>
              <a:t>Upper Extremity</a:t>
            </a:r>
          </a:p>
          <a:p>
            <a:pPr marL="742932" lvl="1" indent="-283626" defTabSz="609585" fontAlgn="base">
              <a:spcBef>
                <a:spcPts val="567"/>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400">
                <a:solidFill>
                  <a:srgbClr val="C00000"/>
                </a:solidFill>
                <a:latin typeface="Calibri" panose="020F0502020204030204" pitchFamily="34" charset="0"/>
              </a:rPr>
              <a:t>T2-T7</a:t>
            </a:r>
          </a:p>
          <a:p>
            <a:pPr marL="342891" indent="-340775" defTabSz="609585" fontAlgn="base">
              <a:spcBef>
                <a:spcPts val="651"/>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667">
                <a:latin typeface="Calibri" panose="020F0502020204030204" pitchFamily="34" charset="0"/>
              </a:rPr>
              <a:t>Lower Extremity</a:t>
            </a:r>
          </a:p>
          <a:p>
            <a:pPr marL="742932" lvl="1" indent="-283626" defTabSz="609585" fontAlgn="base">
              <a:spcBef>
                <a:spcPts val="567"/>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400">
                <a:solidFill>
                  <a:srgbClr val="C00000"/>
                </a:solidFill>
                <a:latin typeface="Calibri" panose="020F0502020204030204" pitchFamily="34" charset="0"/>
              </a:rPr>
              <a:t>T10-L3</a:t>
            </a:r>
          </a:p>
        </p:txBody>
      </p:sp>
      <p:sp>
        <p:nvSpPr>
          <p:cNvPr id="17413" name="Rectangle 5"/>
          <p:cNvSpPr>
            <a:spLocks noChangeArrowheads="1"/>
          </p:cNvSpPr>
          <p:nvPr/>
        </p:nvSpPr>
        <p:spPr bwMode="auto">
          <a:xfrm>
            <a:off x="5334000" y="908051"/>
            <a:ext cx="3810000" cy="6155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80" tIns="45600" rIns="91680" bIns="45600"/>
          <a:lstStyle>
            <a:lvl1pPr marL="257175" indent="-255588">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marL="557213" indent="-212725">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marL="342891" indent="-340775" defTabSz="609585" fontAlgn="base">
              <a:spcBef>
                <a:spcPts val="651"/>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667">
                <a:latin typeface="Calibri" panose="020F0502020204030204" pitchFamily="34" charset="0"/>
              </a:rPr>
              <a:t>Adrenals</a:t>
            </a:r>
          </a:p>
          <a:p>
            <a:pPr marL="742932" lvl="1" indent="-283626" defTabSz="609585" fontAlgn="base">
              <a:spcBef>
                <a:spcPts val="567"/>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400">
                <a:solidFill>
                  <a:srgbClr val="C00000"/>
                </a:solidFill>
                <a:latin typeface="Calibri" panose="020F0502020204030204" pitchFamily="34" charset="0"/>
              </a:rPr>
              <a:t>T8-10</a:t>
            </a:r>
          </a:p>
          <a:p>
            <a:pPr marL="342891" indent="-340775" defTabSz="609585" fontAlgn="base">
              <a:spcBef>
                <a:spcPts val="651"/>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667">
                <a:latin typeface="Calibri" panose="020F0502020204030204" pitchFamily="34" charset="0"/>
              </a:rPr>
              <a:t>Kidneys</a:t>
            </a:r>
          </a:p>
          <a:p>
            <a:pPr marL="742932" lvl="1" indent="-283626" defTabSz="609585" fontAlgn="base">
              <a:spcBef>
                <a:spcPts val="567"/>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400">
                <a:solidFill>
                  <a:srgbClr val="C00000"/>
                </a:solidFill>
                <a:latin typeface="Calibri" panose="020F0502020204030204" pitchFamily="34" charset="0"/>
              </a:rPr>
              <a:t>T10-L1</a:t>
            </a:r>
            <a:r>
              <a:rPr lang="en-US" altLang="en-US" sz="2400">
                <a:latin typeface="Calibri" panose="020F0502020204030204" pitchFamily="34" charset="0"/>
              </a:rPr>
              <a:t>; </a:t>
            </a:r>
            <a:r>
              <a:rPr lang="en-US" altLang="en-US" sz="2400">
                <a:solidFill>
                  <a:srgbClr val="0070C0"/>
                </a:solidFill>
                <a:latin typeface="Calibri" panose="020F0502020204030204" pitchFamily="34" charset="0"/>
              </a:rPr>
              <a:t>C2 (CN X)</a:t>
            </a:r>
          </a:p>
          <a:p>
            <a:pPr marL="342891" indent="-340775" defTabSz="609585" fontAlgn="base">
              <a:spcBef>
                <a:spcPts val="651"/>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667">
                <a:latin typeface="Calibri" panose="020F0502020204030204" pitchFamily="34" charset="0"/>
              </a:rPr>
              <a:t>Bladder</a:t>
            </a:r>
          </a:p>
          <a:p>
            <a:pPr marL="742932" lvl="1" indent="-283626" defTabSz="609585" fontAlgn="base">
              <a:spcBef>
                <a:spcPts val="567"/>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400">
                <a:solidFill>
                  <a:srgbClr val="C00000"/>
                </a:solidFill>
                <a:latin typeface="Calibri" panose="020F0502020204030204" pitchFamily="34" charset="0"/>
              </a:rPr>
              <a:t>T10-L2</a:t>
            </a:r>
            <a:r>
              <a:rPr lang="en-US" altLang="en-US" sz="2400">
                <a:latin typeface="Calibri" panose="020F0502020204030204" pitchFamily="34" charset="0"/>
              </a:rPr>
              <a:t>; </a:t>
            </a:r>
            <a:r>
              <a:rPr lang="en-US" altLang="en-US" sz="2400">
                <a:solidFill>
                  <a:srgbClr val="0070C0"/>
                </a:solidFill>
                <a:latin typeface="Calibri" panose="020F0502020204030204" pitchFamily="34" charset="0"/>
              </a:rPr>
              <a:t>S2-S4</a:t>
            </a:r>
          </a:p>
          <a:p>
            <a:pPr marL="342891" indent="-340775" defTabSz="609585" fontAlgn="base">
              <a:spcBef>
                <a:spcPts val="651"/>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667">
                <a:latin typeface="Calibri" panose="020F0502020204030204" pitchFamily="34" charset="0"/>
              </a:rPr>
              <a:t>Gonads</a:t>
            </a:r>
          </a:p>
          <a:p>
            <a:pPr marL="742932" lvl="1" indent="-283626" defTabSz="609585" fontAlgn="base">
              <a:spcBef>
                <a:spcPts val="567"/>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400">
                <a:solidFill>
                  <a:srgbClr val="C00000"/>
                </a:solidFill>
                <a:latin typeface="Calibri" panose="020F0502020204030204" pitchFamily="34" charset="0"/>
              </a:rPr>
              <a:t>T9-10</a:t>
            </a:r>
            <a:r>
              <a:rPr lang="en-US" altLang="en-US" sz="2400">
                <a:latin typeface="Calibri" panose="020F0502020204030204" pitchFamily="34" charset="0"/>
              </a:rPr>
              <a:t>; </a:t>
            </a:r>
            <a:r>
              <a:rPr lang="en-US" altLang="en-US" sz="2400">
                <a:solidFill>
                  <a:srgbClr val="0070C0"/>
                </a:solidFill>
                <a:latin typeface="Calibri" panose="020F0502020204030204" pitchFamily="34" charset="0"/>
              </a:rPr>
              <a:t>C2 (CN X)</a:t>
            </a:r>
          </a:p>
          <a:p>
            <a:pPr marL="342891" indent="-340775" defTabSz="609585" fontAlgn="base">
              <a:spcBef>
                <a:spcPts val="651"/>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667">
                <a:latin typeface="Calibri" panose="020F0502020204030204" pitchFamily="34" charset="0"/>
              </a:rPr>
              <a:t>Uterus &amp; cervix</a:t>
            </a:r>
          </a:p>
          <a:p>
            <a:pPr marL="742932" lvl="1" indent="-283626" defTabSz="609585" fontAlgn="base">
              <a:spcBef>
                <a:spcPts val="567"/>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400">
                <a:solidFill>
                  <a:srgbClr val="C00000"/>
                </a:solidFill>
                <a:latin typeface="Calibri" panose="020F0502020204030204" pitchFamily="34" charset="0"/>
              </a:rPr>
              <a:t>T10-L2</a:t>
            </a:r>
          </a:p>
          <a:p>
            <a:pPr marL="342891" indent="-340775" defTabSz="609585" fontAlgn="base">
              <a:spcBef>
                <a:spcPts val="651"/>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667">
                <a:latin typeface="Calibri" panose="020F0502020204030204" pitchFamily="34" charset="0"/>
              </a:rPr>
              <a:t>Prostate</a:t>
            </a:r>
          </a:p>
          <a:p>
            <a:pPr marL="742932" lvl="1" indent="-283626" defTabSz="609585" fontAlgn="base">
              <a:spcBef>
                <a:spcPts val="567"/>
              </a:spcBef>
              <a:spcAft>
                <a:spcPct val="0"/>
              </a:spcAft>
              <a:buClr>
                <a:srgbClr val="000000"/>
              </a:buClr>
              <a:buSzPct val="45000"/>
              <a:buFont typeface="Arial" panose="020B0604020202020204" pitchFamily="34" charset="0"/>
              <a:buChar char="–"/>
              <a:tabLst>
                <a:tab pos="965176" algn="l"/>
                <a:tab pos="1930352" algn="l"/>
                <a:tab pos="2895528" algn="l"/>
              </a:tabLst>
            </a:pPr>
            <a:r>
              <a:rPr lang="en-US" altLang="en-US" sz="2400">
                <a:solidFill>
                  <a:srgbClr val="C00000"/>
                </a:solidFill>
                <a:latin typeface="Calibri" panose="020F0502020204030204" pitchFamily="34" charset="0"/>
              </a:rPr>
              <a:t>T11-L2</a:t>
            </a:r>
          </a:p>
        </p:txBody>
      </p:sp>
      <p:sp>
        <p:nvSpPr>
          <p:cNvPr id="17414" name="Rectangle 6"/>
          <p:cNvSpPr>
            <a:spLocks noChangeArrowheads="1"/>
          </p:cNvSpPr>
          <p:nvPr/>
        </p:nvSpPr>
        <p:spPr bwMode="auto">
          <a:xfrm>
            <a:off x="8771467" y="5395385"/>
            <a:ext cx="2851776" cy="695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0000" tIns="60000" rIns="120000" bIns="60000">
            <a:spAutoFit/>
          </a:bodyPr>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defTabSz="609585" fontAlgn="base">
              <a:spcBef>
                <a:spcPct val="0"/>
              </a:spcBef>
              <a:spcAft>
                <a:spcPct val="0"/>
              </a:spcAft>
              <a:buClr>
                <a:srgbClr val="000000"/>
              </a:buClr>
              <a:buSzPct val="100000"/>
              <a:tabLst>
                <a:tab pos="965176" algn="l"/>
                <a:tab pos="1930352" algn="l"/>
              </a:tabLst>
            </a:pPr>
            <a:r>
              <a:rPr lang="en-US" altLang="en-US" sz="1867">
                <a:solidFill>
                  <a:srgbClr val="C00000"/>
                </a:solidFill>
                <a:latin typeface="Calibri" panose="020F0502020204030204" pitchFamily="34" charset="0"/>
              </a:rPr>
              <a:t>Sympathetic-mediated</a:t>
            </a:r>
          </a:p>
          <a:p>
            <a:pPr defTabSz="609585" fontAlgn="base">
              <a:spcBef>
                <a:spcPct val="0"/>
              </a:spcBef>
              <a:spcAft>
                <a:spcPct val="0"/>
              </a:spcAft>
              <a:buClr>
                <a:srgbClr val="000000"/>
              </a:buClr>
              <a:buSzPct val="100000"/>
              <a:tabLst>
                <a:tab pos="965176" algn="l"/>
                <a:tab pos="1930352" algn="l"/>
              </a:tabLst>
            </a:pPr>
            <a:r>
              <a:rPr lang="en-US" altLang="en-US" sz="1867">
                <a:solidFill>
                  <a:srgbClr val="0070C0"/>
                </a:solidFill>
                <a:latin typeface="Calibri" panose="020F0502020204030204" pitchFamily="34" charset="0"/>
              </a:rPr>
              <a:t>Parasympathetic-mediated</a:t>
            </a:r>
          </a:p>
        </p:txBody>
      </p:sp>
    </p:spTree>
    <p:extLst>
      <p:ext uri="{BB962C8B-B14F-4D97-AF65-F5344CB8AC3E}">
        <p14:creationId xmlns:p14="http://schemas.microsoft.com/office/powerpoint/2010/main" val="36636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4869"/>
            <a:ext cx="5083968" cy="409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61" name="Rectangle 1"/>
          <p:cNvSpPr>
            <a:spLocks noGrp="1" noChangeArrowheads="1"/>
          </p:cNvSpPr>
          <p:nvPr>
            <p:ph type="title"/>
          </p:nvPr>
        </p:nvSpPr>
        <p:spPr>
          <a:xfrm>
            <a:off x="609600" y="274639"/>
            <a:ext cx="9673244" cy="1143000"/>
          </a:xfrm>
          <a:ln/>
        </p:spPr>
        <p:txBody>
          <a:bodyPr>
            <a:normAutofit/>
          </a:bodyPr>
          <a:lstStyle/>
          <a:p>
            <a:r>
              <a:rPr lang="en-US" sz="4000" dirty="0" smtClean="0"/>
              <a:t>Examples of Chapman’s Point Locations</a:t>
            </a:r>
            <a:endParaRPr lang="en-US" sz="4000" dirty="0"/>
          </a:p>
        </p:txBody>
      </p:sp>
      <p:sp>
        <p:nvSpPr>
          <p:cNvPr id="40962" name="Rectangle 2"/>
          <p:cNvSpPr>
            <a:spLocks noGrp="1" noChangeArrowheads="1"/>
          </p:cNvSpPr>
          <p:nvPr>
            <p:ph type="body" idx="1"/>
          </p:nvPr>
        </p:nvSpPr>
        <p:spPr>
          <a:xfrm>
            <a:off x="6240842" y="1468933"/>
            <a:ext cx="6703219" cy="4920259"/>
          </a:xfrm>
          <a:ln/>
        </p:spPr>
        <p:txBody>
          <a:bodyPr anchor="t">
            <a:normAutofit fontScale="77500" lnSpcReduction="20000"/>
          </a:bodyPr>
          <a:lstStyle/>
          <a:p>
            <a:pPr marL="0" indent="0">
              <a:buNone/>
            </a:pPr>
            <a:endParaRPr lang="en-US" dirty="0" smtClean="0"/>
          </a:p>
          <a:p>
            <a:pPr marL="0" indent="0">
              <a:buNone/>
            </a:pPr>
            <a:endParaRPr lang="en-US" dirty="0" smtClean="0"/>
          </a:p>
          <a:p>
            <a:pPr marL="609585" lvl="1" indent="0">
              <a:buNone/>
            </a:pPr>
            <a:r>
              <a:rPr lang="en-US" dirty="0" smtClean="0"/>
              <a:t>Esophagus (2</a:t>
            </a:r>
            <a:r>
              <a:rPr lang="en-US" baseline="30000" dirty="0" smtClean="0"/>
              <a:t>nd</a:t>
            </a:r>
            <a:r>
              <a:rPr lang="en-US" dirty="0" smtClean="0"/>
              <a:t> IC)</a:t>
            </a:r>
          </a:p>
          <a:p>
            <a:pPr marL="609585" lvl="1" indent="0">
              <a:buNone/>
            </a:pPr>
            <a:r>
              <a:rPr lang="en-US" dirty="0" smtClean="0"/>
              <a:t>Stomach </a:t>
            </a:r>
          </a:p>
          <a:p>
            <a:pPr marL="1219170" lvl="2" indent="0">
              <a:buNone/>
            </a:pPr>
            <a:r>
              <a:rPr lang="en-US" dirty="0" smtClean="0"/>
              <a:t>Acid </a:t>
            </a:r>
            <a:r>
              <a:rPr lang="en-US" dirty="0"/>
              <a:t>(</a:t>
            </a:r>
            <a:r>
              <a:rPr lang="en-US" dirty="0" smtClean="0"/>
              <a:t>5</a:t>
            </a:r>
            <a:r>
              <a:rPr lang="en-US" baseline="30000" dirty="0" smtClean="0"/>
              <a:t>th</a:t>
            </a:r>
            <a:r>
              <a:rPr lang="en-US" dirty="0" smtClean="0"/>
              <a:t> </a:t>
            </a:r>
            <a:r>
              <a:rPr lang="en-US" dirty="0"/>
              <a:t>IC Left)</a:t>
            </a:r>
            <a:endParaRPr lang="en-US" dirty="0" smtClean="0"/>
          </a:p>
          <a:p>
            <a:pPr marL="1219170" lvl="2" indent="0">
              <a:buNone/>
            </a:pPr>
            <a:r>
              <a:rPr lang="en-US" dirty="0" smtClean="0"/>
              <a:t>Peristalsis (6th </a:t>
            </a:r>
            <a:r>
              <a:rPr lang="en-US" dirty="0"/>
              <a:t>IC </a:t>
            </a:r>
            <a:r>
              <a:rPr lang="en-US" dirty="0" smtClean="0"/>
              <a:t>Left)</a:t>
            </a:r>
          </a:p>
          <a:p>
            <a:pPr marL="609585" lvl="1" indent="0">
              <a:buNone/>
            </a:pPr>
            <a:r>
              <a:rPr lang="en-US" dirty="0" smtClean="0"/>
              <a:t>Liver </a:t>
            </a:r>
            <a:r>
              <a:rPr lang="en-US" dirty="0"/>
              <a:t>(</a:t>
            </a:r>
            <a:r>
              <a:rPr lang="en-US" dirty="0" smtClean="0"/>
              <a:t>5</a:t>
            </a:r>
            <a:r>
              <a:rPr lang="en-US" baseline="30000" dirty="0" smtClean="0"/>
              <a:t>th</a:t>
            </a:r>
            <a:r>
              <a:rPr lang="en-US" dirty="0" smtClean="0"/>
              <a:t> &amp; 6th </a:t>
            </a:r>
            <a:r>
              <a:rPr lang="en-US" dirty="0"/>
              <a:t>IC </a:t>
            </a:r>
            <a:r>
              <a:rPr lang="en-US" dirty="0" smtClean="0"/>
              <a:t>Right)</a:t>
            </a:r>
          </a:p>
          <a:p>
            <a:pPr marL="609585" lvl="1" indent="0">
              <a:buNone/>
            </a:pPr>
            <a:r>
              <a:rPr lang="en-US" dirty="0" smtClean="0"/>
              <a:t>Pyloric </a:t>
            </a:r>
            <a:r>
              <a:rPr lang="en-US" dirty="0"/>
              <a:t>sphincter </a:t>
            </a:r>
            <a:r>
              <a:rPr lang="en-US" dirty="0" smtClean="0"/>
              <a:t>(midline sternum)</a:t>
            </a:r>
          </a:p>
          <a:p>
            <a:pPr marL="609585" lvl="1" indent="0">
              <a:buNone/>
            </a:pPr>
            <a:r>
              <a:rPr lang="en-US" dirty="0" smtClean="0"/>
              <a:t>Gallbladder </a:t>
            </a:r>
            <a:r>
              <a:rPr lang="en-US" dirty="0"/>
              <a:t>(6th IC </a:t>
            </a:r>
            <a:r>
              <a:rPr lang="en-US" dirty="0" smtClean="0"/>
              <a:t>Right)</a:t>
            </a:r>
          </a:p>
          <a:p>
            <a:pPr marL="609585" lvl="1" indent="0">
              <a:buNone/>
            </a:pPr>
            <a:r>
              <a:rPr lang="en-US" dirty="0" smtClean="0"/>
              <a:t>Pancreas </a:t>
            </a:r>
            <a:r>
              <a:rPr lang="en-US" dirty="0"/>
              <a:t>(7th IC </a:t>
            </a:r>
            <a:r>
              <a:rPr lang="en-US" dirty="0" smtClean="0"/>
              <a:t>Right)</a:t>
            </a:r>
          </a:p>
          <a:p>
            <a:pPr marL="609585" lvl="1" indent="0">
              <a:buNone/>
            </a:pPr>
            <a:r>
              <a:rPr lang="en-US" dirty="0" smtClean="0"/>
              <a:t>Spleen </a:t>
            </a:r>
            <a:r>
              <a:rPr lang="en-US" dirty="0"/>
              <a:t>(7th IC Left)</a:t>
            </a:r>
          </a:p>
        </p:txBody>
      </p:sp>
      <p:sp>
        <p:nvSpPr>
          <p:cNvPr id="40963" name="Rectangle 3"/>
          <p:cNvSpPr>
            <a:spLocks/>
          </p:cNvSpPr>
          <p:nvPr/>
        </p:nvSpPr>
        <p:spPr bwMode="auto">
          <a:xfrm>
            <a:off x="355701" y="5938241"/>
            <a:ext cx="4071937" cy="6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defTabSz="1217351"/>
            <a:endParaRPr lang="en-US" sz="2000" dirty="0">
              <a:solidFill>
                <a:prstClr val="black"/>
              </a:solidFill>
              <a:latin typeface="Calibri"/>
              <a:ea typeface="ＭＳ Ｐゴシック" charset="0"/>
              <a:cs typeface="Palatino" charset="0"/>
            </a:endParaRPr>
          </a:p>
        </p:txBody>
      </p:sp>
      <p:sp>
        <p:nvSpPr>
          <p:cNvPr id="40965" name="Oval 5"/>
          <p:cNvSpPr>
            <a:spLocks/>
          </p:cNvSpPr>
          <p:nvPr/>
        </p:nvSpPr>
        <p:spPr bwMode="auto">
          <a:xfrm>
            <a:off x="1169557" y="4185764"/>
            <a:ext cx="309563" cy="169664"/>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66" name="Oval 6"/>
          <p:cNvSpPr>
            <a:spLocks/>
          </p:cNvSpPr>
          <p:nvPr/>
        </p:nvSpPr>
        <p:spPr bwMode="auto">
          <a:xfrm>
            <a:off x="3715309" y="4163316"/>
            <a:ext cx="309563" cy="169664"/>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68" name="Oval 8"/>
          <p:cNvSpPr>
            <a:spLocks/>
          </p:cNvSpPr>
          <p:nvPr/>
        </p:nvSpPr>
        <p:spPr bwMode="auto">
          <a:xfrm>
            <a:off x="3870091" y="4504171"/>
            <a:ext cx="309563" cy="169664"/>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69" name="Oval 9"/>
          <p:cNvSpPr>
            <a:spLocks/>
          </p:cNvSpPr>
          <p:nvPr/>
        </p:nvSpPr>
        <p:spPr bwMode="auto">
          <a:xfrm>
            <a:off x="6341015" y="2965357"/>
            <a:ext cx="460891" cy="285557"/>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70" name="Oval 10"/>
          <p:cNvSpPr>
            <a:spLocks/>
          </p:cNvSpPr>
          <p:nvPr/>
        </p:nvSpPr>
        <p:spPr bwMode="auto">
          <a:xfrm>
            <a:off x="6322378" y="4331951"/>
            <a:ext cx="445693" cy="241077"/>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71" name="Oval 11"/>
          <p:cNvSpPr>
            <a:spLocks/>
          </p:cNvSpPr>
          <p:nvPr/>
        </p:nvSpPr>
        <p:spPr bwMode="auto">
          <a:xfrm>
            <a:off x="6330296" y="5107782"/>
            <a:ext cx="457993" cy="251129"/>
          </a:xfrm>
          <a:prstGeom prst="ellipse">
            <a:avLst/>
          </a:prstGeom>
          <a:solidFill>
            <a:srgbClr val="558E28"/>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72" name="Oval 12"/>
          <p:cNvSpPr>
            <a:spLocks/>
          </p:cNvSpPr>
          <p:nvPr/>
        </p:nvSpPr>
        <p:spPr bwMode="auto">
          <a:xfrm>
            <a:off x="902829" y="4870015"/>
            <a:ext cx="309563" cy="169664"/>
          </a:xfrm>
          <a:prstGeom prst="ellipse">
            <a:avLst/>
          </a:prstGeom>
          <a:solidFill>
            <a:srgbClr val="FFFF33"/>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73" name="Oval 13"/>
          <p:cNvSpPr>
            <a:spLocks/>
          </p:cNvSpPr>
          <p:nvPr/>
        </p:nvSpPr>
        <p:spPr bwMode="auto">
          <a:xfrm>
            <a:off x="6322378" y="5526456"/>
            <a:ext cx="444293" cy="243349"/>
          </a:xfrm>
          <a:prstGeom prst="ellipse">
            <a:avLst/>
          </a:prstGeom>
          <a:solidFill>
            <a:srgbClr val="FFFF33"/>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74" name="Oval 14"/>
          <p:cNvSpPr>
            <a:spLocks/>
          </p:cNvSpPr>
          <p:nvPr/>
        </p:nvSpPr>
        <p:spPr bwMode="auto">
          <a:xfrm>
            <a:off x="4026972" y="4839891"/>
            <a:ext cx="309563" cy="169664"/>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75" name="Oval 15"/>
          <p:cNvSpPr>
            <a:spLocks/>
          </p:cNvSpPr>
          <p:nvPr/>
        </p:nvSpPr>
        <p:spPr bwMode="auto">
          <a:xfrm>
            <a:off x="6322377" y="5919357"/>
            <a:ext cx="465912" cy="252843"/>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76" name="Oval 16"/>
          <p:cNvSpPr>
            <a:spLocks/>
          </p:cNvSpPr>
          <p:nvPr/>
        </p:nvSpPr>
        <p:spPr bwMode="auto">
          <a:xfrm>
            <a:off x="2476500" y="3125391"/>
            <a:ext cx="309563" cy="803672"/>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40977" name="Oval 17"/>
          <p:cNvSpPr>
            <a:spLocks/>
          </p:cNvSpPr>
          <p:nvPr/>
        </p:nvSpPr>
        <p:spPr bwMode="auto">
          <a:xfrm>
            <a:off x="6322376" y="4732658"/>
            <a:ext cx="445693" cy="259045"/>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pPr defTabSz="1217351"/>
            <a:endParaRPr lang="en-US" sz="2400" dirty="0">
              <a:solidFill>
                <a:prstClr val="black"/>
              </a:solidFill>
              <a:latin typeface="Calibri"/>
            </a:endParaRPr>
          </a:p>
        </p:txBody>
      </p:sp>
      <p:sp>
        <p:nvSpPr>
          <p:cNvPr id="3" name="Oval 2"/>
          <p:cNvSpPr/>
          <p:nvPr/>
        </p:nvSpPr>
        <p:spPr>
          <a:xfrm>
            <a:off x="2918947" y="3003922"/>
            <a:ext cx="301624" cy="1696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351"/>
            <a:endParaRPr lang="en-US" sz="2400">
              <a:solidFill>
                <a:srgbClr val="FFC000"/>
              </a:solidFill>
              <a:latin typeface="Calibri"/>
            </a:endParaRPr>
          </a:p>
        </p:txBody>
      </p:sp>
      <p:pic>
        <p:nvPicPr>
          <p:cNvPr id="4" name="Picture 3"/>
          <p:cNvPicPr>
            <a:picLocks noChangeAspect="1"/>
          </p:cNvPicPr>
          <p:nvPr/>
        </p:nvPicPr>
        <p:blipFill>
          <a:blip r:embed="rId4"/>
          <a:stretch>
            <a:fillRect/>
          </a:stretch>
        </p:blipFill>
        <p:spPr>
          <a:xfrm>
            <a:off x="6341015" y="2486704"/>
            <a:ext cx="473828" cy="290636"/>
          </a:xfrm>
          <a:prstGeom prst="rect">
            <a:avLst/>
          </a:prstGeom>
        </p:spPr>
      </p:pic>
      <p:pic>
        <p:nvPicPr>
          <p:cNvPr id="5" name="Picture 4"/>
          <p:cNvPicPr>
            <a:picLocks noChangeAspect="1"/>
          </p:cNvPicPr>
          <p:nvPr/>
        </p:nvPicPr>
        <p:blipFill>
          <a:blip r:embed="rId4"/>
          <a:stretch>
            <a:fillRect/>
          </a:stretch>
        </p:blipFill>
        <p:spPr>
          <a:xfrm>
            <a:off x="2069988" y="3003922"/>
            <a:ext cx="300763" cy="162575"/>
          </a:xfrm>
          <a:prstGeom prst="rect">
            <a:avLst/>
          </a:prstGeom>
        </p:spPr>
      </p:pic>
      <p:pic>
        <p:nvPicPr>
          <p:cNvPr id="6" name="Picture 5"/>
          <p:cNvPicPr>
            <a:picLocks noChangeAspect="1"/>
          </p:cNvPicPr>
          <p:nvPr/>
        </p:nvPicPr>
        <p:blipFill>
          <a:blip r:embed="rId5"/>
          <a:stretch>
            <a:fillRect/>
          </a:stretch>
        </p:blipFill>
        <p:spPr>
          <a:xfrm>
            <a:off x="975525" y="4538456"/>
            <a:ext cx="413972" cy="228773"/>
          </a:xfrm>
          <a:prstGeom prst="rect">
            <a:avLst/>
          </a:prstGeom>
        </p:spPr>
      </p:pic>
      <p:pic>
        <p:nvPicPr>
          <p:cNvPr id="8" name="Picture 7"/>
          <p:cNvPicPr>
            <a:picLocks noChangeAspect="1"/>
          </p:cNvPicPr>
          <p:nvPr/>
        </p:nvPicPr>
        <p:blipFill>
          <a:blip r:embed="rId6"/>
          <a:stretch>
            <a:fillRect/>
          </a:stretch>
        </p:blipFill>
        <p:spPr>
          <a:xfrm>
            <a:off x="1022881" y="4573028"/>
            <a:ext cx="319259" cy="159629"/>
          </a:xfrm>
          <a:prstGeom prst="rect">
            <a:avLst/>
          </a:prstGeom>
        </p:spPr>
      </p:pic>
    </p:spTree>
    <p:extLst>
      <p:ext uri="{BB962C8B-B14F-4D97-AF65-F5344CB8AC3E}">
        <p14:creationId xmlns:p14="http://schemas.microsoft.com/office/powerpoint/2010/main" val="3747230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evidence"/>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Effect>
                      <a14:saturation sat="13000"/>
                    </a14:imgEffect>
                  </a14:imgLayer>
                </a14:imgProps>
              </a:ext>
              <a:ext uri="{28A0092B-C50C-407E-A947-70E740481C1C}">
                <a14:useLocalDpi xmlns:a14="http://schemas.microsoft.com/office/drawing/2010/main" val="0"/>
              </a:ext>
            </a:extLst>
          </a:blip>
          <a:srcRect/>
          <a:stretch>
            <a:fillRect/>
          </a:stretch>
        </p:blipFill>
        <p:spPr bwMode="auto">
          <a:xfrm>
            <a:off x="226031" y="1417638"/>
            <a:ext cx="11598667" cy="5240854"/>
          </a:xfrm>
          <a:prstGeom prst="rect">
            <a:avLst/>
          </a:prstGeom>
          <a:noFill/>
          <a:extLst>
            <a:ext uri="{909E8E84-426E-40DD-AFC4-6F175D3DCCD1}">
              <a14:hiddenFill xmlns:a14="http://schemas.microsoft.com/office/drawing/2010/main">
                <a:solidFill>
                  <a:srgbClr val="FFFFFF"/>
                </a:solidFill>
              </a14:hiddenFill>
            </a:ext>
          </a:extLst>
        </p:spPr>
      </p:pic>
      <p:sp>
        <p:nvSpPr>
          <p:cNvPr id="16385" name="Rectangle 1"/>
          <p:cNvSpPr>
            <a:spLocks noGrp="1" noChangeArrowheads="1"/>
          </p:cNvSpPr>
          <p:nvPr>
            <p:ph type="title" idx="4294967295"/>
          </p:nvPr>
        </p:nvSpPr>
        <p:spPr>
          <a:xfrm>
            <a:off x="1981200" y="274638"/>
            <a:ext cx="7467600" cy="1143000"/>
          </a:xfrm>
          <a:ln/>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dirty="0"/>
              <a:t>OMT Evidence</a:t>
            </a:r>
          </a:p>
        </p:txBody>
      </p:sp>
      <p:sp>
        <p:nvSpPr>
          <p:cNvPr id="16386" name="Text Box 2"/>
          <p:cNvSpPr txBox="1">
            <a:spLocks noChangeArrowheads="1"/>
          </p:cNvSpPr>
          <p:nvPr/>
        </p:nvSpPr>
        <p:spPr bwMode="auto">
          <a:xfrm>
            <a:off x="581891" y="1600201"/>
            <a:ext cx="8866909"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1pPr>
            <a:lvl2pPr marL="636588" indent="-271463">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2pPr>
            <a:lvl3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3pPr>
            <a:lvl4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342900" indent="-342900">
              <a:spcBef>
                <a:spcPts val="600"/>
              </a:spcBef>
              <a:spcAft>
                <a:spcPts val="1425"/>
              </a:spcAft>
              <a:buSzPct val="70000"/>
              <a:buFont typeface="Arial" panose="020B0604020202020204" pitchFamily="34" charset="0"/>
              <a:buChar char="•"/>
            </a:pPr>
            <a:r>
              <a:rPr lang="en-US" altLang="en-US" sz="2400" dirty="0">
                <a:latin typeface="+mn-lt"/>
              </a:rPr>
              <a:t>Numerous studies have looked at manipulation but often include OMT and chiropractic care together </a:t>
            </a:r>
          </a:p>
          <a:p>
            <a:pPr marL="342900" indent="-342900">
              <a:spcBef>
                <a:spcPts val="600"/>
              </a:spcBef>
              <a:spcAft>
                <a:spcPts val="1425"/>
              </a:spcAft>
              <a:buSzPct val="70000"/>
              <a:buFont typeface="Arial" panose="020B0604020202020204" pitchFamily="34" charset="0"/>
              <a:buChar char="•"/>
            </a:pPr>
            <a:r>
              <a:rPr lang="en-US" altLang="en-US" sz="2400" dirty="0">
                <a:latin typeface="+mn-lt"/>
              </a:rPr>
              <a:t>Difficult to create a double blind studies with OMT</a:t>
            </a:r>
          </a:p>
          <a:p>
            <a:pPr marL="708025" lvl="1" indent="-342900">
              <a:spcBef>
                <a:spcPts val="425"/>
              </a:spcBef>
              <a:spcAft>
                <a:spcPts val="1425"/>
              </a:spcAft>
              <a:buSzPct val="80000"/>
              <a:buFont typeface="Arial" panose="020B0604020202020204" pitchFamily="34" charset="0"/>
              <a:buChar char="•"/>
            </a:pPr>
            <a:r>
              <a:rPr lang="en-US" altLang="en-US" sz="2100" dirty="0">
                <a:latin typeface="+mn-lt"/>
              </a:rPr>
              <a:t>Sham manipulation vs. OMT</a:t>
            </a:r>
          </a:p>
          <a:p>
            <a:pPr marL="342900" indent="-342900">
              <a:spcBef>
                <a:spcPts val="600"/>
              </a:spcBef>
              <a:spcAft>
                <a:spcPts val="1425"/>
              </a:spcAft>
              <a:buSzPct val="70000"/>
              <a:buFont typeface="Arial" panose="020B0604020202020204" pitchFamily="34" charset="0"/>
              <a:buChar char="•"/>
            </a:pPr>
            <a:r>
              <a:rPr lang="en-US" altLang="en-US" sz="2400" dirty="0">
                <a:latin typeface="+mn-lt"/>
              </a:rPr>
              <a:t>Difficult to treat patients with OMT when only following an algorithm as each patient is unique</a:t>
            </a:r>
          </a:p>
          <a:p>
            <a:pPr marL="708025" lvl="1" indent="-342900">
              <a:spcBef>
                <a:spcPts val="425"/>
              </a:spcBef>
              <a:spcAft>
                <a:spcPts val="1425"/>
              </a:spcAft>
              <a:buSzPct val="80000"/>
              <a:buFont typeface="Arial" panose="020B0604020202020204" pitchFamily="34" charset="0"/>
              <a:buChar char="•"/>
            </a:pPr>
            <a:r>
              <a:rPr lang="en-US" altLang="en-US" sz="2100" dirty="0">
                <a:latin typeface="+mn-lt"/>
              </a:rPr>
              <a:t>Not as easy as Drug A or Drug B</a:t>
            </a:r>
          </a:p>
          <a:p>
            <a:pPr marL="342900" indent="-342900">
              <a:spcBef>
                <a:spcPts val="600"/>
              </a:spcBef>
              <a:spcAft>
                <a:spcPts val="1425"/>
              </a:spcAft>
              <a:buFont typeface="Arial" panose="020B0604020202020204" pitchFamily="34" charset="0"/>
              <a:buChar char="•"/>
            </a:pPr>
            <a:endParaRPr lang="en-US" altLang="en-US" sz="2100" dirty="0">
              <a:latin typeface="+mn-lt"/>
            </a:endParaRPr>
          </a:p>
        </p:txBody>
      </p:sp>
    </p:spTree>
    <p:extLst>
      <p:ext uri="{BB962C8B-B14F-4D97-AF65-F5344CB8AC3E}">
        <p14:creationId xmlns:p14="http://schemas.microsoft.com/office/powerpoint/2010/main" val="1319712934"/>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1981200" y="274638"/>
            <a:ext cx="7467600" cy="1143000"/>
          </a:xfrm>
          <a:ln/>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dirty="0"/>
              <a:t>Evidence </a:t>
            </a:r>
            <a:r>
              <a:rPr lang="en-US" altLang="en-US" sz="4400" dirty="0" smtClean="0"/>
              <a:t>(Post-op Ileus)</a:t>
            </a:r>
            <a:endParaRPr lang="en-US" altLang="en-US" sz="4400" dirty="0"/>
          </a:p>
        </p:txBody>
      </p:sp>
      <p:sp>
        <p:nvSpPr>
          <p:cNvPr id="20482" name="Text Box 2"/>
          <p:cNvSpPr txBox="1">
            <a:spLocks noChangeArrowheads="1"/>
          </p:cNvSpPr>
          <p:nvPr/>
        </p:nvSpPr>
        <p:spPr bwMode="auto">
          <a:xfrm>
            <a:off x="440575" y="1725209"/>
            <a:ext cx="11155680"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1pPr>
            <a:lvl2pPr marL="636588" indent="-271463">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2pPr>
            <a:lvl3pPr marL="914400" indent="-1809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3pPr>
            <a:lvl4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342900" indent="-342900">
              <a:spcBef>
                <a:spcPts val="600"/>
              </a:spcBef>
              <a:spcAft>
                <a:spcPts val="1425"/>
              </a:spcAft>
              <a:buClr>
                <a:schemeClr val="tx1"/>
              </a:buClr>
              <a:buSzPct val="70000"/>
              <a:buFont typeface="Arial" panose="020B0604020202020204" pitchFamily="34" charset="0"/>
              <a:buChar char="•"/>
            </a:pPr>
            <a:r>
              <a:rPr lang="en-US" altLang="en-US" sz="2400" dirty="0" smtClean="0">
                <a:latin typeface="+mn-lt"/>
              </a:rPr>
              <a:t>Most frequent cause of delayed discharge in major non-cardiac surgery.*</a:t>
            </a:r>
          </a:p>
          <a:p>
            <a:pPr marL="342900" indent="-342900">
              <a:spcBef>
                <a:spcPts val="600"/>
              </a:spcBef>
              <a:spcAft>
                <a:spcPts val="1425"/>
              </a:spcAft>
              <a:buClr>
                <a:schemeClr val="tx1"/>
              </a:buClr>
              <a:buSzPct val="70000"/>
              <a:buFont typeface="Arial" panose="020B0604020202020204" pitchFamily="34" charset="0"/>
              <a:buChar char="•"/>
            </a:pPr>
            <a:r>
              <a:rPr lang="en-US" altLang="en-US" sz="2400" dirty="0" smtClean="0">
                <a:latin typeface="+mn-lt"/>
              </a:rPr>
              <a:t>Retrospective Chart Review of 655 patients at Florida Hospital East Orlando. All patients with a diagnosis of post-op ileus between 2003-2006.</a:t>
            </a:r>
          </a:p>
          <a:p>
            <a:pPr marL="708025" lvl="1" indent="-342900">
              <a:spcBef>
                <a:spcPts val="600"/>
              </a:spcBef>
              <a:spcAft>
                <a:spcPts val="1425"/>
              </a:spcAft>
              <a:buClr>
                <a:schemeClr val="tx1"/>
              </a:buClr>
              <a:buSzPct val="70000"/>
              <a:buFont typeface="Arial" panose="020B0604020202020204" pitchFamily="34" charset="0"/>
              <a:buChar char="•"/>
            </a:pPr>
            <a:r>
              <a:rPr lang="en-US" altLang="en-US" sz="2100" dirty="0" smtClean="0">
                <a:latin typeface="+mn-lt"/>
              </a:rPr>
              <a:t>The 331 patients with abdominal surgery were included</a:t>
            </a:r>
          </a:p>
          <a:p>
            <a:pPr marL="708025" lvl="1" indent="-342900">
              <a:spcBef>
                <a:spcPts val="600"/>
              </a:spcBef>
              <a:spcAft>
                <a:spcPts val="1425"/>
              </a:spcAft>
              <a:buClr>
                <a:schemeClr val="tx1"/>
              </a:buClr>
              <a:buSzPct val="70000"/>
              <a:buFont typeface="Arial" panose="020B0604020202020204" pitchFamily="34" charset="0"/>
              <a:buChar char="•"/>
            </a:pPr>
            <a:r>
              <a:rPr lang="en-US" altLang="en-US" sz="2100" dirty="0" smtClean="0">
                <a:latin typeface="+mn-lt"/>
              </a:rPr>
              <a:t>Controlled for Age</a:t>
            </a:r>
          </a:p>
          <a:p>
            <a:pPr marL="708025" lvl="1" indent="-342900">
              <a:spcBef>
                <a:spcPts val="600"/>
              </a:spcBef>
              <a:spcAft>
                <a:spcPts val="1425"/>
              </a:spcAft>
              <a:buClr>
                <a:schemeClr val="tx1"/>
              </a:buClr>
              <a:buSzPct val="70000"/>
              <a:buFont typeface="Arial" panose="020B0604020202020204" pitchFamily="34" charset="0"/>
              <a:buChar char="•"/>
            </a:pPr>
            <a:r>
              <a:rPr lang="en-US" altLang="en-US" sz="2100" dirty="0" smtClean="0">
                <a:latin typeface="+mn-lt"/>
              </a:rPr>
              <a:t>Average length of stay with OMT 11.8 days, without OMT 14.6 days (p = 0.029)</a:t>
            </a:r>
            <a:endParaRPr lang="en-US" altLang="en-US" sz="2100" dirty="0">
              <a:latin typeface="+mn-lt"/>
            </a:endParaRPr>
          </a:p>
          <a:p>
            <a:pPr marL="342900" indent="-342900">
              <a:spcBef>
                <a:spcPts val="600"/>
              </a:spcBef>
              <a:spcAft>
                <a:spcPts val="1425"/>
              </a:spcAft>
              <a:buClr>
                <a:schemeClr val="tx1"/>
              </a:buClr>
              <a:buFont typeface="Arial" panose="020B0604020202020204" pitchFamily="34" charset="0"/>
              <a:buChar char="•"/>
            </a:pPr>
            <a:endParaRPr lang="en-US" altLang="en-US" sz="2100" dirty="0">
              <a:latin typeface="+mn-lt"/>
            </a:endParaRPr>
          </a:p>
        </p:txBody>
      </p:sp>
      <p:sp>
        <p:nvSpPr>
          <p:cNvPr id="2" name="Rectangle 1"/>
          <p:cNvSpPr/>
          <p:nvPr/>
        </p:nvSpPr>
        <p:spPr>
          <a:xfrm>
            <a:off x="7797338" y="5707994"/>
            <a:ext cx="8429105" cy="707886"/>
          </a:xfrm>
          <a:prstGeom prst="rect">
            <a:avLst/>
          </a:prstGeom>
        </p:spPr>
        <p:txBody>
          <a:bodyPr wrap="square">
            <a:spAutoFit/>
          </a:bodyPr>
          <a:lstStyle/>
          <a:p>
            <a:r>
              <a:rPr lang="en-US" sz="1000" dirty="0" smtClean="0">
                <a:latin typeface="AdvTimes"/>
              </a:rPr>
              <a:t>*Bennett-Guerrero </a:t>
            </a:r>
            <a:r>
              <a:rPr lang="en-US" sz="1000" dirty="0">
                <a:latin typeface="AdvTimes"/>
              </a:rPr>
              <a:t>E, </a:t>
            </a:r>
            <a:r>
              <a:rPr lang="en-US" sz="1000" dirty="0" err="1">
                <a:latin typeface="AdvTimes"/>
              </a:rPr>
              <a:t>Welsby</a:t>
            </a:r>
            <a:r>
              <a:rPr lang="en-US" sz="1000" dirty="0">
                <a:latin typeface="AdvTimes"/>
              </a:rPr>
              <a:t> I, Dunn TJ, Young LR, Wahl TA,</a:t>
            </a:r>
          </a:p>
          <a:p>
            <a:r>
              <a:rPr lang="en-US" sz="1000" dirty="0" err="1">
                <a:latin typeface="AdvTimes"/>
              </a:rPr>
              <a:t>Diers</a:t>
            </a:r>
            <a:r>
              <a:rPr lang="en-US" sz="1000" dirty="0">
                <a:latin typeface="AdvTimes"/>
              </a:rPr>
              <a:t> TL, et al. The use of a postoperative morbidity survey to</a:t>
            </a:r>
          </a:p>
          <a:p>
            <a:r>
              <a:rPr lang="en-US" sz="1000" dirty="0">
                <a:latin typeface="AdvTimes"/>
              </a:rPr>
              <a:t>evaluate patients with prolonged hospitalization after routine,</a:t>
            </a:r>
          </a:p>
          <a:p>
            <a:r>
              <a:rPr lang="en-US" sz="1000" dirty="0">
                <a:latin typeface="AdvTimes"/>
              </a:rPr>
              <a:t>moderate-risk, elective surgery. </a:t>
            </a:r>
            <a:r>
              <a:rPr lang="en-US" sz="1000" dirty="0" err="1">
                <a:latin typeface="AdvTimes-i"/>
              </a:rPr>
              <a:t>Anesth</a:t>
            </a:r>
            <a:r>
              <a:rPr lang="en-US" sz="1000" dirty="0">
                <a:latin typeface="AdvTimes-i"/>
              </a:rPr>
              <a:t> </a:t>
            </a:r>
            <a:r>
              <a:rPr lang="en-US" sz="1000" dirty="0" err="1">
                <a:latin typeface="AdvTimes-i"/>
              </a:rPr>
              <a:t>Analg</a:t>
            </a:r>
            <a:r>
              <a:rPr lang="en-US" sz="1000" dirty="0">
                <a:latin typeface="AdvTimes-i"/>
              </a:rPr>
              <a:t> </a:t>
            </a:r>
            <a:r>
              <a:rPr lang="en-US" sz="1000" dirty="0">
                <a:latin typeface="AdvTimes"/>
              </a:rPr>
              <a:t>1989;</a:t>
            </a:r>
            <a:r>
              <a:rPr lang="en-US" sz="1000" dirty="0">
                <a:latin typeface="AdvTimes-b"/>
              </a:rPr>
              <a:t>89</a:t>
            </a:r>
            <a:r>
              <a:rPr lang="en-US" sz="1000" dirty="0">
                <a:latin typeface="AdvTimes"/>
              </a:rPr>
              <a:t>:514–9.</a:t>
            </a:r>
            <a:endParaRPr lang="en-US" sz="1000" dirty="0"/>
          </a:p>
        </p:txBody>
      </p:sp>
    </p:spTree>
    <p:extLst>
      <p:ext uri="{BB962C8B-B14F-4D97-AF65-F5344CB8AC3E}">
        <p14:creationId xmlns:p14="http://schemas.microsoft.com/office/powerpoint/2010/main" val="789076655"/>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981200" y="274638"/>
            <a:ext cx="7467600" cy="1143000"/>
          </a:xfrm>
          <a:ln/>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a:t>Evidence (Low back pain)</a:t>
            </a:r>
          </a:p>
        </p:txBody>
      </p:sp>
      <p:sp>
        <p:nvSpPr>
          <p:cNvPr id="17410" name="Text Box 2"/>
          <p:cNvSpPr txBox="1">
            <a:spLocks noChangeArrowheads="1"/>
          </p:cNvSpPr>
          <p:nvPr/>
        </p:nvSpPr>
        <p:spPr bwMode="auto">
          <a:xfrm>
            <a:off x="216129" y="1895303"/>
            <a:ext cx="11463251" cy="510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1pPr>
            <a:lvl2pPr marL="636588" indent="-271463">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2pPr>
            <a:lvl3pPr marL="914400" indent="-1809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3pPr>
            <a:lvl4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285750" indent="-285750">
              <a:spcBef>
                <a:spcPts val="600"/>
              </a:spcBef>
              <a:spcAft>
                <a:spcPts val="125"/>
              </a:spcAft>
              <a:buClr>
                <a:schemeClr val="tx1"/>
              </a:buClr>
              <a:buSzPct val="70000"/>
              <a:buFont typeface="Arial" panose="020B0604020202020204" pitchFamily="34" charset="0"/>
              <a:buChar char="•"/>
            </a:pPr>
            <a:r>
              <a:rPr lang="en-US" altLang="en-US" dirty="0" smtClean="0">
                <a:latin typeface="+mn-lt"/>
              </a:rPr>
              <a:t>Annals of Family Medicine: Osteopathic Manual Treatment and Ultrasound Therapy for Chronic Low Back Pain: A Randomized Controlled Trial. (OSTEOPATHIC Trial). Conducted 2006-2011</a:t>
            </a:r>
          </a:p>
          <a:p>
            <a:pPr marL="650875" lvl="1" indent="-285750">
              <a:spcBef>
                <a:spcPts val="425"/>
              </a:spcBef>
              <a:spcAft>
                <a:spcPts val="125"/>
              </a:spcAft>
              <a:buClr>
                <a:schemeClr val="tx1"/>
              </a:buClr>
              <a:buSzPct val="80000"/>
              <a:buFont typeface="Arial" panose="020B0604020202020204" pitchFamily="34" charset="0"/>
              <a:buChar char="•"/>
            </a:pPr>
            <a:r>
              <a:rPr lang="en-US" altLang="en-US" dirty="0" smtClean="0">
                <a:latin typeface="+mn-lt"/>
              </a:rPr>
              <a:t>Randomized </a:t>
            </a:r>
            <a:r>
              <a:rPr lang="en-US" altLang="en-US" dirty="0">
                <a:latin typeface="+mn-lt"/>
              </a:rPr>
              <a:t>clinical trial of MD vs. DO in management of low back pain (&gt;3 weeks but &lt;6 months</a:t>
            </a:r>
            <a:r>
              <a:rPr lang="en-US" altLang="en-US" dirty="0" smtClean="0">
                <a:latin typeface="+mn-lt"/>
              </a:rPr>
              <a:t>), 455 patients</a:t>
            </a:r>
            <a:endParaRPr lang="en-US" altLang="en-US" dirty="0">
              <a:latin typeface="+mn-lt"/>
            </a:endParaRPr>
          </a:p>
          <a:p>
            <a:pPr marL="650875" lvl="1" indent="-285750">
              <a:spcBef>
                <a:spcPts val="425"/>
              </a:spcBef>
              <a:spcAft>
                <a:spcPts val="125"/>
              </a:spcAft>
              <a:buClr>
                <a:schemeClr val="tx1"/>
              </a:buClr>
              <a:buSzPct val="80000"/>
              <a:buFont typeface="Arial" panose="020B0604020202020204" pitchFamily="34" charset="0"/>
              <a:buChar char="•"/>
            </a:pPr>
            <a:r>
              <a:rPr lang="en-US" altLang="en-US" dirty="0" smtClean="0">
                <a:latin typeface="+mn-lt"/>
              </a:rPr>
              <a:t>Outcomes</a:t>
            </a:r>
          </a:p>
          <a:p>
            <a:pPr marL="1019175" lvl="2" indent="-285750">
              <a:spcBef>
                <a:spcPts val="363"/>
              </a:spcBef>
              <a:spcAft>
                <a:spcPts val="125"/>
              </a:spcAft>
              <a:buClr>
                <a:schemeClr val="tx1"/>
              </a:buClr>
              <a:buSzPct val="60000"/>
              <a:buFont typeface="Arial" panose="020B0604020202020204" pitchFamily="34" charset="0"/>
              <a:buChar char="•"/>
            </a:pPr>
            <a:r>
              <a:rPr lang="en-US" altLang="en-US" dirty="0" smtClean="0">
                <a:latin typeface="+mn-lt"/>
              </a:rPr>
              <a:t>63% of OMT patients reports moderate improvement at week 12 (P&lt;0.001) vs. 46% of sham OMT</a:t>
            </a:r>
          </a:p>
          <a:p>
            <a:pPr marL="1019175" lvl="2" indent="-285750">
              <a:spcBef>
                <a:spcPts val="363"/>
              </a:spcBef>
              <a:spcAft>
                <a:spcPts val="125"/>
              </a:spcAft>
              <a:buClr>
                <a:schemeClr val="tx1"/>
              </a:buClr>
              <a:buSzPct val="60000"/>
              <a:buFont typeface="Arial" panose="020B0604020202020204" pitchFamily="34" charset="0"/>
              <a:buChar char="•"/>
            </a:pPr>
            <a:r>
              <a:rPr lang="en-US" altLang="en-US" dirty="0" smtClean="0">
                <a:latin typeface="+mn-lt"/>
              </a:rPr>
              <a:t>50% reported substantial improvement vs. 35% sham OMT (P=0.002)</a:t>
            </a:r>
          </a:p>
          <a:p>
            <a:pPr marL="1019175" lvl="2" indent="-285750">
              <a:spcBef>
                <a:spcPts val="363"/>
              </a:spcBef>
              <a:spcAft>
                <a:spcPts val="125"/>
              </a:spcAft>
              <a:buClr>
                <a:schemeClr val="tx1"/>
              </a:buClr>
              <a:buSzPct val="60000"/>
              <a:buFont typeface="Arial" panose="020B0604020202020204" pitchFamily="34" charset="0"/>
              <a:buChar char="•"/>
            </a:pPr>
            <a:r>
              <a:rPr lang="en-US" altLang="en-US" dirty="0" smtClean="0">
                <a:latin typeface="+mn-lt"/>
              </a:rPr>
              <a:t>Clinically relevant as effects met or exceeded the Cochrane Back Review Group criterion for a medium effect size</a:t>
            </a:r>
          </a:p>
          <a:p>
            <a:pPr marL="1019175" lvl="2" indent="-285750">
              <a:spcBef>
                <a:spcPts val="363"/>
              </a:spcBef>
              <a:spcAft>
                <a:spcPts val="125"/>
              </a:spcAft>
              <a:buClr>
                <a:schemeClr val="tx1"/>
              </a:buClr>
              <a:buSzPct val="60000"/>
              <a:buFont typeface="Arial" panose="020B0604020202020204" pitchFamily="34" charset="0"/>
              <a:buChar char="•"/>
            </a:pPr>
            <a:r>
              <a:rPr lang="en-US" altLang="en-US" dirty="0" smtClean="0">
                <a:latin typeface="+mn-lt"/>
              </a:rPr>
              <a:t>Ultrasound therapy was not found to be efficacious</a:t>
            </a:r>
          </a:p>
          <a:p>
            <a:pPr marL="1019175" lvl="2" indent="-285750">
              <a:spcBef>
                <a:spcPts val="363"/>
              </a:spcBef>
              <a:spcAft>
                <a:spcPts val="125"/>
              </a:spcAft>
              <a:buClr>
                <a:schemeClr val="tx1"/>
              </a:buClr>
              <a:buSzPct val="60000"/>
              <a:buFont typeface="Arial" panose="020B0604020202020204" pitchFamily="34" charset="0"/>
              <a:buChar char="•"/>
            </a:pPr>
            <a:r>
              <a:rPr lang="en-US" altLang="en-US" dirty="0" smtClean="0">
                <a:latin typeface="+mn-lt"/>
              </a:rPr>
              <a:t>Patients receiving OMT used less prescription meds -&gt; prescribed by other blinded physicians</a:t>
            </a:r>
          </a:p>
          <a:p>
            <a:pPr marL="342900" indent="-342900">
              <a:spcBef>
                <a:spcPts val="600"/>
              </a:spcBef>
              <a:spcAft>
                <a:spcPts val="125"/>
              </a:spcAft>
              <a:buClr>
                <a:schemeClr val="tx1"/>
              </a:buClr>
              <a:buFont typeface="Arial" panose="020B0604020202020204" pitchFamily="34" charset="0"/>
              <a:buChar char="•"/>
            </a:pPr>
            <a:endParaRPr lang="en-US" altLang="en-US" sz="2100" dirty="0">
              <a:latin typeface="+mn-lt"/>
            </a:endParaRPr>
          </a:p>
        </p:txBody>
      </p:sp>
    </p:spTree>
    <p:extLst>
      <p:ext uri="{BB962C8B-B14F-4D97-AF65-F5344CB8AC3E}">
        <p14:creationId xmlns:p14="http://schemas.microsoft.com/office/powerpoint/2010/main" val="3754440236"/>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1981200" y="274638"/>
            <a:ext cx="7467600" cy="1143000"/>
          </a:xfrm>
          <a:ln/>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dirty="0"/>
              <a:t>Evidence </a:t>
            </a:r>
            <a:r>
              <a:rPr lang="en-US" altLang="en-US" sz="4400" dirty="0" smtClean="0"/>
              <a:t>(OB Low Back Pain)</a:t>
            </a:r>
            <a:endParaRPr lang="en-US" altLang="en-US" sz="4400" dirty="0"/>
          </a:p>
        </p:txBody>
      </p:sp>
      <p:sp>
        <p:nvSpPr>
          <p:cNvPr id="20482" name="Text Box 2"/>
          <p:cNvSpPr txBox="1">
            <a:spLocks noChangeArrowheads="1"/>
          </p:cNvSpPr>
          <p:nvPr/>
        </p:nvSpPr>
        <p:spPr bwMode="auto">
          <a:xfrm>
            <a:off x="365760" y="1754622"/>
            <a:ext cx="11155680"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1pPr>
            <a:lvl2pPr marL="636588" indent="-271463">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2pPr>
            <a:lvl3pPr marL="914400" indent="-1809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3pPr>
            <a:lvl4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342900" indent="-342900">
              <a:spcBef>
                <a:spcPts val="600"/>
              </a:spcBef>
              <a:spcAft>
                <a:spcPts val="100"/>
              </a:spcAft>
              <a:buClr>
                <a:schemeClr val="tx1"/>
              </a:buClr>
              <a:buSzPct val="70000"/>
              <a:buFont typeface="Arial" panose="020B0604020202020204" pitchFamily="34" charset="0"/>
              <a:buChar char="•"/>
            </a:pPr>
            <a:r>
              <a:rPr lang="en-US" altLang="en-US" sz="2400" dirty="0">
                <a:latin typeface="+mn-lt"/>
              </a:rPr>
              <a:t>In a 2010 </a:t>
            </a:r>
            <a:r>
              <a:rPr lang="en-US" altLang="en-US" sz="2400" dirty="0" smtClean="0">
                <a:latin typeface="+mn-lt"/>
              </a:rPr>
              <a:t>study</a:t>
            </a:r>
            <a:r>
              <a:rPr lang="en-US" altLang="en-US" sz="2400" dirty="0">
                <a:latin typeface="+mn-lt"/>
              </a:rPr>
              <a:t>, </a:t>
            </a:r>
            <a:r>
              <a:rPr lang="en-US" altLang="en-US" sz="2400" dirty="0" smtClean="0">
                <a:latin typeface="+mn-lt"/>
              </a:rPr>
              <a:t>144 OB patients were randomized into standard OB care + OMT, standard OB care + sham US, or standard OB care only and evaluated for 3</a:t>
            </a:r>
            <a:r>
              <a:rPr lang="en-US" altLang="en-US" sz="2400" baseline="30000" dirty="0" smtClean="0">
                <a:latin typeface="+mn-lt"/>
              </a:rPr>
              <a:t>rd</a:t>
            </a:r>
            <a:r>
              <a:rPr lang="en-US" altLang="en-US" sz="2400" dirty="0" smtClean="0">
                <a:latin typeface="+mn-lt"/>
              </a:rPr>
              <a:t> trimester low back pain.</a:t>
            </a:r>
            <a:endParaRPr lang="en-US" altLang="en-US" sz="2400" dirty="0">
              <a:latin typeface="+mn-lt"/>
            </a:endParaRPr>
          </a:p>
          <a:p>
            <a:pPr marL="708025" lvl="1" indent="-342900">
              <a:spcBef>
                <a:spcPts val="425"/>
              </a:spcBef>
              <a:spcAft>
                <a:spcPts val="100"/>
              </a:spcAft>
              <a:buClr>
                <a:schemeClr val="tx1"/>
              </a:buClr>
              <a:buSzPct val="80000"/>
              <a:buFont typeface="Arial" panose="020B0604020202020204" pitchFamily="34" charset="0"/>
              <a:buChar char="•"/>
            </a:pPr>
            <a:r>
              <a:rPr lang="en-US" altLang="en-US" sz="2100" dirty="0" smtClean="0">
                <a:latin typeface="+mn-lt"/>
              </a:rPr>
              <a:t>Placebo controlled trial with sham ultrasound as placebo</a:t>
            </a:r>
          </a:p>
          <a:p>
            <a:pPr marL="708025" lvl="1" indent="-342900">
              <a:spcBef>
                <a:spcPts val="425"/>
              </a:spcBef>
              <a:spcAft>
                <a:spcPts val="100"/>
              </a:spcAft>
              <a:buClr>
                <a:schemeClr val="tx1"/>
              </a:buClr>
              <a:buSzPct val="80000"/>
              <a:buFont typeface="Arial" panose="020B0604020202020204" pitchFamily="34" charset="0"/>
              <a:buChar char="•"/>
            </a:pPr>
            <a:r>
              <a:rPr lang="en-US" altLang="en-US" sz="2100" dirty="0" smtClean="0">
                <a:latin typeface="+mn-lt"/>
              </a:rPr>
              <a:t>Rib raising for 5 seconds x 5</a:t>
            </a:r>
          </a:p>
          <a:p>
            <a:pPr marL="708025" lvl="1" indent="-342900">
              <a:spcBef>
                <a:spcPts val="425"/>
              </a:spcBef>
              <a:spcAft>
                <a:spcPts val="100"/>
              </a:spcAft>
              <a:buClr>
                <a:schemeClr val="tx1"/>
              </a:buClr>
              <a:buSzPct val="80000"/>
              <a:buFont typeface="Arial" panose="020B0604020202020204" pitchFamily="34" charset="0"/>
              <a:buChar char="•"/>
            </a:pPr>
            <a:r>
              <a:rPr lang="en-US" altLang="en-US" sz="2100" dirty="0" smtClean="0">
                <a:latin typeface="+mn-lt"/>
              </a:rPr>
              <a:t>Measured using the Roland-Morris Disability Questionnaire.</a:t>
            </a:r>
          </a:p>
          <a:p>
            <a:pPr marL="1076325" lvl="2" indent="-342900">
              <a:spcBef>
                <a:spcPts val="425"/>
              </a:spcBef>
              <a:spcAft>
                <a:spcPts val="100"/>
              </a:spcAft>
              <a:buClr>
                <a:schemeClr val="tx1"/>
              </a:buClr>
              <a:buSzPct val="80000"/>
              <a:buFont typeface="Arial" panose="020B0604020202020204" pitchFamily="34" charset="0"/>
              <a:buChar char="•"/>
            </a:pPr>
            <a:r>
              <a:rPr lang="en-US" altLang="en-US" sz="2100" dirty="0" smtClean="0">
                <a:latin typeface="+mn-lt"/>
              </a:rPr>
              <a:t>ALL scores worsened as pregnancies progressed</a:t>
            </a:r>
          </a:p>
          <a:p>
            <a:pPr marL="1076325" lvl="2" indent="-342900">
              <a:spcBef>
                <a:spcPts val="425"/>
              </a:spcBef>
              <a:spcAft>
                <a:spcPts val="100"/>
              </a:spcAft>
              <a:buClr>
                <a:schemeClr val="tx1"/>
              </a:buClr>
              <a:buSzPct val="80000"/>
              <a:buFont typeface="Arial" panose="020B0604020202020204" pitchFamily="34" charset="0"/>
              <a:buChar char="•"/>
            </a:pPr>
            <a:r>
              <a:rPr lang="en-US" altLang="en-US" sz="2100" dirty="0" smtClean="0">
                <a:latin typeface="+mn-lt"/>
              </a:rPr>
              <a:t>However, back specific functioning deteriorated significantly less in the group with OMT vs standard care only. (p = 0.001) </a:t>
            </a:r>
          </a:p>
          <a:p>
            <a:pPr marL="1076325" lvl="2" indent="-342900">
              <a:spcBef>
                <a:spcPts val="425"/>
              </a:spcBef>
              <a:spcAft>
                <a:spcPts val="100"/>
              </a:spcAft>
              <a:buClr>
                <a:schemeClr val="tx1"/>
              </a:buClr>
              <a:buSzPct val="80000"/>
              <a:buFont typeface="Arial" panose="020B0604020202020204" pitchFamily="34" charset="0"/>
              <a:buChar char="•"/>
            </a:pPr>
            <a:r>
              <a:rPr lang="en-US" altLang="en-US" sz="2100" dirty="0" smtClean="0">
                <a:latin typeface="+mn-lt"/>
              </a:rPr>
              <a:t>Back specific functioning also deteriorated less in the group with OMT vs sham US, but it was not statistically significant. </a:t>
            </a:r>
            <a:endParaRPr lang="en-US" altLang="en-US" sz="2100" dirty="0">
              <a:latin typeface="+mn-lt"/>
            </a:endParaRPr>
          </a:p>
        </p:txBody>
      </p:sp>
    </p:spTree>
    <p:extLst>
      <p:ext uri="{BB962C8B-B14F-4D97-AF65-F5344CB8AC3E}">
        <p14:creationId xmlns:p14="http://schemas.microsoft.com/office/powerpoint/2010/main" val="3843107846"/>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1981200" y="274638"/>
            <a:ext cx="7467600" cy="1143000"/>
          </a:xfrm>
          <a:ln/>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dirty="0"/>
              <a:t>Evidence (Pneumonia)</a:t>
            </a:r>
          </a:p>
        </p:txBody>
      </p:sp>
      <p:sp>
        <p:nvSpPr>
          <p:cNvPr id="21506" name="Text Box 2"/>
          <p:cNvSpPr txBox="1">
            <a:spLocks noChangeArrowheads="1"/>
          </p:cNvSpPr>
          <p:nvPr/>
        </p:nvSpPr>
        <p:spPr bwMode="auto">
          <a:xfrm>
            <a:off x="390699" y="1791394"/>
            <a:ext cx="11014363"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1pPr>
            <a:lvl2pPr marL="636588" indent="-271463">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2pPr>
            <a:lvl3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3pPr>
            <a:lvl4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342900" indent="-342900">
              <a:spcBef>
                <a:spcPts val="600"/>
              </a:spcBef>
              <a:spcAft>
                <a:spcPts val="125"/>
              </a:spcAft>
              <a:buClr>
                <a:schemeClr val="tx1"/>
              </a:buClr>
              <a:buSzPct val="70000"/>
              <a:buFont typeface="Arial" panose="020B0604020202020204" pitchFamily="34" charset="0"/>
              <a:buChar char="•"/>
            </a:pPr>
            <a:r>
              <a:rPr lang="en-US" altLang="en-US" sz="2400" dirty="0">
                <a:latin typeface="+mn-lt"/>
              </a:rPr>
              <a:t>In 2010, Noll et al. studied 406 patients over 50 years of age who had been hospitalized with </a:t>
            </a:r>
            <a:r>
              <a:rPr lang="en-US" altLang="en-US" sz="2400" dirty="0" smtClean="0">
                <a:latin typeface="+mn-lt"/>
              </a:rPr>
              <a:t>pneumonia. MOPSE Study</a:t>
            </a:r>
            <a:endParaRPr lang="en-US" altLang="en-US" sz="2400" dirty="0">
              <a:latin typeface="+mn-lt"/>
            </a:endParaRPr>
          </a:p>
          <a:p>
            <a:pPr marL="708025" lvl="1" indent="-342900">
              <a:spcBef>
                <a:spcPts val="425"/>
              </a:spcBef>
              <a:spcAft>
                <a:spcPts val="125"/>
              </a:spcAft>
              <a:buClr>
                <a:schemeClr val="tx1"/>
              </a:buClr>
              <a:buSzPct val="80000"/>
              <a:buFont typeface="Arial" panose="020B0604020202020204" pitchFamily="34" charset="0"/>
              <a:buChar char="•"/>
            </a:pPr>
            <a:r>
              <a:rPr lang="en-US" altLang="en-US" sz="2100" dirty="0">
                <a:latin typeface="+mn-lt"/>
              </a:rPr>
              <a:t>Participants were randomly assigned to either OMT, light touch, or </a:t>
            </a:r>
            <a:r>
              <a:rPr lang="en-US" altLang="en-US" sz="2100" dirty="0" smtClean="0">
                <a:latin typeface="+mn-lt"/>
              </a:rPr>
              <a:t>Conventional Care Only (CCO) </a:t>
            </a:r>
            <a:endParaRPr lang="en-US" altLang="en-US" sz="2100" dirty="0">
              <a:latin typeface="+mn-lt"/>
            </a:endParaRPr>
          </a:p>
          <a:p>
            <a:pPr marL="708025" lvl="1" indent="-342900">
              <a:spcBef>
                <a:spcPts val="425"/>
              </a:spcBef>
              <a:spcAft>
                <a:spcPts val="125"/>
              </a:spcAft>
              <a:buClr>
                <a:schemeClr val="tx1"/>
              </a:buClr>
              <a:buSzPct val="80000"/>
              <a:buFont typeface="Arial" panose="020B0604020202020204" pitchFamily="34" charset="0"/>
              <a:buChar char="•"/>
            </a:pPr>
            <a:r>
              <a:rPr lang="en-US" altLang="en-US" sz="2100" dirty="0" smtClean="0">
                <a:latin typeface="+mn-lt"/>
              </a:rPr>
              <a:t>Intention to treat found no statically </a:t>
            </a:r>
            <a:r>
              <a:rPr lang="en-US" altLang="en-US" sz="2100" dirty="0">
                <a:latin typeface="+mn-lt"/>
              </a:rPr>
              <a:t>significant difference between these </a:t>
            </a:r>
            <a:r>
              <a:rPr lang="en-US" altLang="en-US" sz="2100" dirty="0" smtClean="0">
                <a:latin typeface="+mn-lt"/>
              </a:rPr>
              <a:t>groups</a:t>
            </a:r>
          </a:p>
          <a:p>
            <a:pPr marL="708025" lvl="1" indent="-342900">
              <a:spcBef>
                <a:spcPts val="425"/>
              </a:spcBef>
              <a:spcAft>
                <a:spcPts val="125"/>
              </a:spcAft>
              <a:buClr>
                <a:schemeClr val="tx1"/>
              </a:buClr>
              <a:buSzPct val="80000"/>
              <a:buFont typeface="Arial" panose="020B0604020202020204" pitchFamily="34" charset="0"/>
              <a:buChar char="•"/>
            </a:pPr>
            <a:r>
              <a:rPr lang="en-US" altLang="en-US" sz="2100" dirty="0" smtClean="0">
                <a:latin typeface="+mn-lt"/>
              </a:rPr>
              <a:t>Per-protocol analysis found:</a:t>
            </a:r>
          </a:p>
          <a:p>
            <a:pPr marL="1257300" lvl="2" indent="-342900">
              <a:spcBef>
                <a:spcPts val="425"/>
              </a:spcBef>
              <a:spcAft>
                <a:spcPts val="125"/>
              </a:spcAft>
              <a:buClr>
                <a:schemeClr val="tx1"/>
              </a:buClr>
              <a:buSzPct val="80000"/>
              <a:buFont typeface="Arial" panose="020B0604020202020204" pitchFamily="34" charset="0"/>
              <a:buChar char="•"/>
            </a:pPr>
            <a:r>
              <a:rPr lang="en-US" altLang="en-US" sz="2100" dirty="0" smtClean="0">
                <a:latin typeface="+mn-lt"/>
              </a:rPr>
              <a:t>Length of stay in OMT 3.5 days vs CCO 4.5 days (p = 0.01)</a:t>
            </a:r>
          </a:p>
          <a:p>
            <a:pPr marL="1257300" lvl="2" indent="-342900">
              <a:spcBef>
                <a:spcPts val="425"/>
              </a:spcBef>
              <a:spcAft>
                <a:spcPts val="125"/>
              </a:spcAft>
              <a:buClr>
                <a:schemeClr val="tx1"/>
              </a:buClr>
              <a:buSzPct val="80000"/>
              <a:buFont typeface="Arial" panose="020B0604020202020204" pitchFamily="34" charset="0"/>
              <a:buChar char="•"/>
            </a:pPr>
            <a:r>
              <a:rPr lang="en-US" altLang="en-US" sz="2100" dirty="0" smtClean="0">
                <a:latin typeface="+mn-lt"/>
              </a:rPr>
              <a:t>Duration of IV antibiotics in OMT 3 vs CCO 3.5 (p = 0.05)</a:t>
            </a:r>
          </a:p>
          <a:p>
            <a:pPr marL="1257300" lvl="2" indent="-342900">
              <a:spcBef>
                <a:spcPts val="425"/>
              </a:spcBef>
              <a:spcAft>
                <a:spcPts val="125"/>
              </a:spcAft>
              <a:buClr>
                <a:schemeClr val="tx1"/>
              </a:buClr>
              <a:buSzPct val="80000"/>
              <a:buFont typeface="Arial" panose="020B0604020202020204" pitchFamily="34" charset="0"/>
              <a:buChar char="•"/>
            </a:pPr>
            <a:r>
              <a:rPr lang="en-US" altLang="en-US" sz="2100" dirty="0" smtClean="0">
                <a:latin typeface="+mn-lt"/>
              </a:rPr>
              <a:t>Respiratory failure/Death in OMT 0-1/96 vs CCO 9-10/127 (p = 0.006)</a:t>
            </a:r>
            <a:endParaRPr lang="en-US" altLang="en-US" sz="2100" dirty="0">
              <a:latin typeface="+mn-lt"/>
            </a:endParaRPr>
          </a:p>
          <a:p>
            <a:pPr marL="708025" lvl="1" indent="-342900">
              <a:spcBef>
                <a:spcPts val="425"/>
              </a:spcBef>
              <a:spcAft>
                <a:spcPts val="125"/>
              </a:spcAft>
              <a:buClr>
                <a:schemeClr val="tx1"/>
              </a:buClr>
              <a:buSzPct val="80000"/>
              <a:buFont typeface="Arial" panose="020B0604020202020204" pitchFamily="34" charset="0"/>
              <a:buChar char="•"/>
            </a:pPr>
            <a:r>
              <a:rPr lang="en-US" altLang="en-US" sz="2100" dirty="0" smtClean="0">
                <a:latin typeface="+mn-lt"/>
              </a:rPr>
              <a:t>No statistical differences with OMT vs Light Touch</a:t>
            </a:r>
            <a:endParaRPr lang="en-US" altLang="en-US" sz="2100" dirty="0">
              <a:latin typeface="+mn-lt"/>
            </a:endParaRPr>
          </a:p>
        </p:txBody>
      </p:sp>
    </p:spTree>
    <p:extLst>
      <p:ext uri="{BB962C8B-B14F-4D97-AF65-F5344CB8AC3E}">
        <p14:creationId xmlns:p14="http://schemas.microsoft.com/office/powerpoint/2010/main" val="1899660563"/>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981200" y="274638"/>
            <a:ext cx="7467600" cy="1143000"/>
          </a:xfrm>
          <a:ln/>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dirty="0" smtClean="0"/>
              <a:t>Evidence (Acute </a:t>
            </a:r>
            <a:r>
              <a:rPr lang="en-US" altLang="en-US" sz="4400" dirty="0"/>
              <a:t>Otitis </a:t>
            </a:r>
            <a:r>
              <a:rPr lang="en-US" altLang="en-US" sz="4400" dirty="0" smtClean="0"/>
              <a:t>Media)</a:t>
            </a:r>
            <a:endParaRPr lang="en-US" altLang="en-US" sz="4400" dirty="0"/>
          </a:p>
        </p:txBody>
      </p:sp>
      <p:sp>
        <p:nvSpPr>
          <p:cNvPr id="22530" name="Text Box 2"/>
          <p:cNvSpPr txBox="1">
            <a:spLocks noChangeArrowheads="1"/>
          </p:cNvSpPr>
          <p:nvPr/>
        </p:nvSpPr>
        <p:spPr bwMode="auto">
          <a:xfrm>
            <a:off x="307571" y="1672648"/>
            <a:ext cx="11612880" cy="647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1pPr>
            <a:lvl2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2pPr>
            <a:lvl3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3pPr>
            <a:lvl4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342900" indent="-342900">
              <a:spcBef>
                <a:spcPts val="600"/>
              </a:spcBef>
              <a:spcAft>
                <a:spcPts val="125"/>
              </a:spcAft>
              <a:buClr>
                <a:schemeClr val="tx1"/>
              </a:buClr>
              <a:buSzPct val="70000"/>
              <a:buFont typeface="Arial" panose="020B0604020202020204" pitchFamily="34" charset="0"/>
              <a:buChar char="•"/>
            </a:pPr>
            <a:r>
              <a:rPr lang="en-US" altLang="en-US" sz="2000" dirty="0">
                <a:latin typeface="+mn-lt"/>
              </a:rPr>
              <a:t>A total of 57 patients, 25 intervention patients and 32 control patients, met criteria and completed the study</a:t>
            </a:r>
          </a:p>
          <a:p>
            <a:pPr marL="342900" indent="-342900">
              <a:spcBef>
                <a:spcPts val="600"/>
              </a:spcBef>
              <a:spcAft>
                <a:spcPts val="125"/>
              </a:spcAft>
              <a:buClr>
                <a:schemeClr val="tx1"/>
              </a:buClr>
              <a:buSzPct val="70000"/>
              <a:buFont typeface="Arial" panose="020B0604020202020204" pitchFamily="34" charset="0"/>
              <a:buChar char="•"/>
            </a:pPr>
            <a:r>
              <a:rPr lang="en-US" altLang="en-US" sz="2000" dirty="0">
                <a:latin typeface="+mn-lt"/>
              </a:rPr>
              <a:t>Patients 6 months to 6 years old with 3 episodes of AOM in the previous 6 months, or 4 in the previous year, who were not already surgical candidates were placed randomly into 1) received routine pediatric care 2) received routine care plus OMT</a:t>
            </a:r>
          </a:p>
          <a:p>
            <a:pPr marL="342900" indent="-342900">
              <a:spcBef>
                <a:spcPts val="600"/>
              </a:spcBef>
              <a:spcAft>
                <a:spcPts val="125"/>
              </a:spcAft>
              <a:buClr>
                <a:schemeClr val="tx1"/>
              </a:buClr>
              <a:buSzPct val="70000"/>
              <a:buFont typeface="Arial" panose="020B0604020202020204" pitchFamily="34" charset="0"/>
              <a:buChar char="•"/>
            </a:pPr>
            <a:r>
              <a:rPr lang="en-US" altLang="en-US" sz="2000" dirty="0">
                <a:latin typeface="+mn-lt"/>
              </a:rPr>
              <a:t>The pediatrician was blinded to patient group and study outcomes, and the osteopathic physician was blinded to patient clinical course</a:t>
            </a:r>
          </a:p>
          <a:p>
            <a:pPr marL="342900" indent="-342900">
              <a:spcBef>
                <a:spcPts val="600"/>
              </a:spcBef>
              <a:spcAft>
                <a:spcPts val="125"/>
              </a:spcAft>
              <a:buClr>
                <a:schemeClr val="tx1"/>
              </a:buClr>
              <a:buSzPct val="70000"/>
              <a:buFont typeface="Arial" panose="020B0604020202020204" pitchFamily="34" charset="0"/>
              <a:buChar char="•"/>
            </a:pPr>
            <a:r>
              <a:rPr lang="en-US" altLang="en-US" sz="2000" dirty="0">
                <a:latin typeface="+mn-lt"/>
              </a:rPr>
              <a:t>Adjusting for the baseline frequency before study entry, intervention patients had fewer episodes of AOM (P =.04), fewer surgical procedures (1 vs. 8; P =.03), and more mean surgery-free months (P =.01)</a:t>
            </a:r>
          </a:p>
          <a:p>
            <a:pPr marL="342900" indent="-342900">
              <a:spcBef>
                <a:spcPts val="600"/>
              </a:spcBef>
              <a:spcAft>
                <a:spcPts val="125"/>
              </a:spcAft>
              <a:buClr>
                <a:schemeClr val="tx1"/>
              </a:buClr>
              <a:buSzPct val="70000"/>
              <a:buFont typeface="Arial" panose="020B0604020202020204" pitchFamily="34" charset="0"/>
              <a:buChar char="•"/>
            </a:pPr>
            <a:r>
              <a:rPr lang="en-US" altLang="en-US" sz="2000" dirty="0">
                <a:latin typeface="+mn-lt"/>
              </a:rPr>
              <a:t>Baseline and final tympanograms obtained by the audiologist showed an increased frequency of more normal tympanogram types in the intervention group (95% confidence interval, P =.02)</a:t>
            </a:r>
          </a:p>
          <a:p>
            <a:pPr marL="342900" indent="-342900">
              <a:spcBef>
                <a:spcPts val="600"/>
              </a:spcBef>
              <a:spcAft>
                <a:spcPts val="125"/>
              </a:spcAft>
              <a:buClr>
                <a:schemeClr val="tx1"/>
              </a:buClr>
              <a:buSzPct val="70000"/>
              <a:buFont typeface="Arial" panose="020B0604020202020204" pitchFamily="34" charset="0"/>
              <a:buChar char="•"/>
            </a:pPr>
            <a:r>
              <a:rPr lang="en-US" altLang="en-US" sz="2000" dirty="0">
                <a:latin typeface="+mn-lt"/>
              </a:rPr>
              <a:t>No adverse reactions were reported</a:t>
            </a:r>
          </a:p>
        </p:txBody>
      </p:sp>
    </p:spTree>
    <p:extLst>
      <p:ext uri="{BB962C8B-B14F-4D97-AF65-F5344CB8AC3E}">
        <p14:creationId xmlns:p14="http://schemas.microsoft.com/office/powerpoint/2010/main" val="1336420591"/>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34" y="2720182"/>
            <a:ext cx="10972800" cy="1143000"/>
          </a:xfrm>
        </p:spPr>
        <p:txBody>
          <a:bodyPr/>
          <a:lstStyle/>
          <a:p>
            <a:r>
              <a:rPr lang="en-US" dirty="0" smtClean="0"/>
              <a:t>Questions?</a:t>
            </a:r>
            <a:endParaRPr lang="en-US" dirty="0"/>
          </a:p>
        </p:txBody>
      </p:sp>
    </p:spTree>
    <p:extLst>
      <p:ext uri="{BB962C8B-B14F-4D97-AF65-F5344CB8AC3E}">
        <p14:creationId xmlns:p14="http://schemas.microsoft.com/office/powerpoint/2010/main" val="2077954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1765069" y="0"/>
            <a:ext cx="7467600" cy="1143000"/>
          </a:xfrm>
          <a:ln/>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dirty="0"/>
              <a:t>References</a:t>
            </a:r>
          </a:p>
        </p:txBody>
      </p:sp>
      <p:sp>
        <p:nvSpPr>
          <p:cNvPr id="34818" name="Text Box 2"/>
          <p:cNvSpPr txBox="1">
            <a:spLocks noChangeArrowheads="1"/>
          </p:cNvSpPr>
          <p:nvPr/>
        </p:nvSpPr>
        <p:spPr bwMode="auto">
          <a:xfrm>
            <a:off x="349134" y="1390015"/>
            <a:ext cx="11554691" cy="578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1pPr>
            <a:lvl2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2pPr>
            <a:lvl3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3pPr>
            <a:lvl4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285750" indent="-285750">
              <a:spcBef>
                <a:spcPts val="600"/>
              </a:spcBef>
              <a:spcAft>
                <a:spcPts val="1425"/>
              </a:spcAft>
              <a:buClr>
                <a:schemeClr val="tx1"/>
              </a:buClr>
              <a:buSzPct val="70000"/>
              <a:buFont typeface="Arial" panose="020B0604020202020204" pitchFamily="34" charset="0"/>
              <a:buChar char="•"/>
            </a:pPr>
            <a:r>
              <a:rPr lang="en-US" altLang="en-US" sz="1600" dirty="0" err="1" smtClean="0">
                <a:latin typeface="+mn-lt"/>
              </a:rPr>
              <a:t>Chila</a:t>
            </a:r>
            <a:r>
              <a:rPr lang="en-US" altLang="en-US" sz="1600" dirty="0">
                <a:latin typeface="+mn-lt"/>
              </a:rPr>
              <a:t>, A.G. Foundations of Osteopathic Medicine. 3rd Edition.  2011. </a:t>
            </a:r>
            <a:endParaRPr lang="en-US" altLang="en-US" sz="1600" dirty="0" smtClean="0">
              <a:latin typeface="+mn-lt"/>
            </a:endParaRPr>
          </a:p>
          <a:p>
            <a:pPr marL="285750" indent="-285750">
              <a:spcBef>
                <a:spcPts val="600"/>
              </a:spcBef>
              <a:spcAft>
                <a:spcPts val="1425"/>
              </a:spcAft>
              <a:buClr>
                <a:schemeClr val="tx1"/>
              </a:buClr>
              <a:buSzPct val="70000"/>
              <a:buFont typeface="Arial" panose="020B0604020202020204" pitchFamily="34" charset="0"/>
              <a:buChar char="•"/>
            </a:pPr>
            <a:r>
              <a:rPr lang="en-US" altLang="en-US" sz="1600" dirty="0" smtClean="0">
                <a:latin typeface="+mn-lt"/>
              </a:rPr>
              <a:t>Crow, T, D.O., </a:t>
            </a:r>
            <a:r>
              <a:rPr lang="en-US" altLang="en-US" sz="1600" dirty="0" err="1" smtClean="0">
                <a:latin typeface="+mn-lt"/>
              </a:rPr>
              <a:t>Gorodinsky</a:t>
            </a:r>
            <a:r>
              <a:rPr lang="en-US" altLang="en-US" sz="1600" dirty="0" smtClean="0">
                <a:latin typeface="+mn-lt"/>
              </a:rPr>
              <a:t>, L. Does Osteopathic Manipulative Treatment (OMT) Improve Outcomes in Patients who Develop Postoperative Ileus: A Retrospective Chart Review. International Journal of Osteopathic Medicine. 2009, 12: 32-37. </a:t>
            </a:r>
            <a:endParaRPr lang="en-US" altLang="en-US" sz="1600" dirty="0">
              <a:latin typeface="+mn-lt"/>
            </a:endParaRPr>
          </a:p>
          <a:p>
            <a:pPr marL="285750" indent="-285750">
              <a:spcBef>
                <a:spcPts val="600"/>
              </a:spcBef>
              <a:spcAft>
                <a:spcPts val="1425"/>
              </a:spcAft>
              <a:buClr>
                <a:schemeClr val="tx1"/>
              </a:buClr>
              <a:buSzPct val="70000"/>
              <a:buFont typeface="Arial" panose="020B0604020202020204" pitchFamily="34" charset="0"/>
              <a:buChar char="•"/>
            </a:pPr>
            <a:r>
              <a:rPr lang="en-US" altLang="en-US" sz="1600" dirty="0" err="1" smtClean="0">
                <a:latin typeface="+mn-lt"/>
              </a:rPr>
              <a:t>Licciardone</a:t>
            </a:r>
            <a:r>
              <a:rPr lang="en-US" altLang="en-US" sz="1600" dirty="0">
                <a:latin typeface="+mn-lt"/>
              </a:rPr>
              <a:t>, J.C., D.O., </a:t>
            </a:r>
            <a:r>
              <a:rPr lang="en-US" altLang="en-US" sz="1600" dirty="0" err="1">
                <a:latin typeface="+mn-lt"/>
              </a:rPr>
              <a:t>Minotti</a:t>
            </a:r>
            <a:r>
              <a:rPr lang="en-US" altLang="en-US" sz="1600" dirty="0">
                <a:latin typeface="+mn-lt"/>
              </a:rPr>
              <a:t>, D.E., D.O., </a:t>
            </a:r>
            <a:r>
              <a:rPr lang="en-US" altLang="en-US" sz="1600" dirty="0" err="1">
                <a:latin typeface="+mn-lt"/>
              </a:rPr>
              <a:t>Gatchel</a:t>
            </a:r>
            <a:r>
              <a:rPr lang="en-US" altLang="en-US" sz="1600" dirty="0">
                <a:latin typeface="+mn-lt"/>
              </a:rPr>
              <a:t>, R.J., PhD, Kearns, C.M., Singh, K.P., PhD.  Osteopathic Manual Treatment and Ultrasound Therapy for Chronic Low Back Pain: A Randomized Controlled Trial. Annals of Family Medicine. 11 (2).  2013</a:t>
            </a:r>
            <a:r>
              <a:rPr lang="en-US" altLang="en-US" sz="1600" dirty="0" smtClean="0">
                <a:latin typeface="+mn-lt"/>
              </a:rPr>
              <a:t>.</a:t>
            </a:r>
          </a:p>
          <a:p>
            <a:pPr marL="285750" indent="-285750">
              <a:spcBef>
                <a:spcPts val="600"/>
              </a:spcBef>
              <a:spcAft>
                <a:spcPts val="1425"/>
              </a:spcAft>
              <a:buClr>
                <a:schemeClr val="tx1"/>
              </a:buClr>
              <a:buSzPct val="70000"/>
              <a:buFont typeface="Arial" panose="020B0604020202020204" pitchFamily="34" charset="0"/>
              <a:buChar char="•"/>
            </a:pPr>
            <a:r>
              <a:rPr lang="en-US" altLang="en-US" sz="1600" dirty="0" err="1" smtClean="0">
                <a:latin typeface="+mn-lt"/>
              </a:rPr>
              <a:t>Licciardone</a:t>
            </a:r>
            <a:r>
              <a:rPr lang="en-US" altLang="en-US" sz="1600" dirty="0" smtClean="0">
                <a:latin typeface="+mn-lt"/>
              </a:rPr>
              <a:t>, J.C., D.O., Buchanan, S., Hensel, KL, King, HH, Fulda, KG, and Stoll, ST. Osteopathic Manipulative Treatment of Back Pain and Related Symptoms During Pregnancy: A Randomized Controlled Trial. American Journal of Obstetrics and Gynecology</a:t>
            </a:r>
            <a:r>
              <a:rPr lang="en-US" altLang="en-US" sz="1400" dirty="0" smtClean="0">
                <a:latin typeface="+mn-lt"/>
              </a:rPr>
              <a:t>. </a:t>
            </a:r>
            <a:r>
              <a:rPr lang="en-US" sz="1400" dirty="0" smtClean="0">
                <a:latin typeface="+mn-lt"/>
              </a:rPr>
              <a:t>2010 </a:t>
            </a:r>
            <a:r>
              <a:rPr lang="en-US" sz="1400" dirty="0">
                <a:latin typeface="+mn-lt"/>
              </a:rPr>
              <a:t>Jan;202(1):43.e1-8. </a:t>
            </a:r>
            <a:endParaRPr lang="en-US" sz="1400" dirty="0" smtClean="0">
              <a:latin typeface="+mn-lt"/>
            </a:endParaRPr>
          </a:p>
          <a:p>
            <a:pPr marL="285750" indent="-285750">
              <a:spcBef>
                <a:spcPts val="600"/>
              </a:spcBef>
              <a:spcAft>
                <a:spcPts val="1425"/>
              </a:spcAft>
              <a:buClr>
                <a:schemeClr val="tx1"/>
              </a:buClr>
              <a:buSzPct val="70000"/>
              <a:buFont typeface="Arial" panose="020B0604020202020204" pitchFamily="34" charset="0"/>
              <a:buChar char="•"/>
            </a:pPr>
            <a:r>
              <a:rPr lang="en-US" altLang="en-US" sz="1600" dirty="0" smtClean="0">
                <a:latin typeface="+mn-lt"/>
              </a:rPr>
              <a:t>Mills</a:t>
            </a:r>
            <a:r>
              <a:rPr lang="en-US" altLang="en-US" sz="1600" dirty="0">
                <a:latin typeface="+mn-lt"/>
              </a:rPr>
              <a:t>, M.V., M.D., Henley, C.E., D.O., Barnes, L.B. PhD, </a:t>
            </a:r>
            <a:r>
              <a:rPr lang="en-US" altLang="en-US" sz="1600" dirty="0" err="1">
                <a:latin typeface="+mn-lt"/>
              </a:rPr>
              <a:t>Carreivo</a:t>
            </a:r>
            <a:r>
              <a:rPr lang="en-US" altLang="en-US" sz="1600" dirty="0">
                <a:latin typeface="+mn-lt"/>
              </a:rPr>
              <a:t>, J.E., D.O., </a:t>
            </a:r>
            <a:r>
              <a:rPr lang="en-US" altLang="en-US" sz="1600" dirty="0" err="1">
                <a:latin typeface="+mn-lt"/>
              </a:rPr>
              <a:t>Degenhardt</a:t>
            </a:r>
            <a:r>
              <a:rPr lang="en-US" altLang="en-US" sz="1600" dirty="0">
                <a:latin typeface="+mn-lt"/>
              </a:rPr>
              <a:t>, B.F., D.O.  The Use of Osteopathic Manipulative Treatment as Adjuvant Therapy in Children With Recurrent Acute Otitis Media. JAMA. 157. 2003.  </a:t>
            </a:r>
          </a:p>
          <a:p>
            <a:pPr marL="285750" indent="-285750">
              <a:spcBef>
                <a:spcPts val="600"/>
              </a:spcBef>
              <a:spcAft>
                <a:spcPts val="1425"/>
              </a:spcAft>
              <a:buClr>
                <a:schemeClr val="tx1"/>
              </a:buClr>
              <a:buSzPct val="70000"/>
              <a:buFont typeface="Arial" panose="020B0604020202020204" pitchFamily="34" charset="0"/>
              <a:buChar char="•"/>
            </a:pPr>
            <a:r>
              <a:rPr lang="en-US" altLang="en-US" sz="1600" dirty="0">
                <a:latin typeface="+mn-lt"/>
              </a:rPr>
              <a:t>Nelson, K.E., </a:t>
            </a:r>
            <a:r>
              <a:rPr lang="en-US" altLang="en-US" sz="1600" dirty="0" err="1">
                <a:latin typeface="+mn-lt"/>
              </a:rPr>
              <a:t>Gloneck</a:t>
            </a:r>
            <a:r>
              <a:rPr lang="en-US" altLang="en-US" sz="1600" dirty="0">
                <a:latin typeface="+mn-lt"/>
              </a:rPr>
              <a:t>, T.  Somatic Dysfunction in Osteopathic Family Medicine.  2007. </a:t>
            </a:r>
            <a:endParaRPr lang="en-US" altLang="en-US" sz="1600" dirty="0" smtClean="0">
              <a:latin typeface="+mn-lt"/>
            </a:endParaRPr>
          </a:p>
          <a:p>
            <a:pPr marL="285750" indent="-285750">
              <a:spcBef>
                <a:spcPts val="600"/>
              </a:spcBef>
              <a:spcAft>
                <a:spcPts val="1425"/>
              </a:spcAft>
              <a:buClr>
                <a:schemeClr val="tx1"/>
              </a:buClr>
              <a:buSzPct val="70000"/>
              <a:buFont typeface="Arial" panose="020B0604020202020204" pitchFamily="34" charset="0"/>
              <a:buChar char="•"/>
            </a:pPr>
            <a:r>
              <a:rPr lang="en-US" altLang="en-US" sz="1600" dirty="0" smtClean="0">
                <a:latin typeface="+mn-lt"/>
              </a:rPr>
              <a:t>Noll, Donald, </a:t>
            </a:r>
            <a:r>
              <a:rPr lang="en-US" altLang="en-US" sz="1600" dirty="0" err="1" smtClean="0">
                <a:latin typeface="+mn-lt"/>
              </a:rPr>
              <a:t>Degenhardt</a:t>
            </a:r>
            <a:r>
              <a:rPr lang="en-US" altLang="en-US" sz="1600" dirty="0" smtClean="0">
                <a:latin typeface="+mn-lt"/>
              </a:rPr>
              <a:t>, B, Morley, T, </a:t>
            </a:r>
            <a:r>
              <a:rPr lang="en-US" altLang="en-US" sz="1600" dirty="0" err="1" smtClean="0">
                <a:latin typeface="+mn-lt"/>
              </a:rPr>
              <a:t>Blais</a:t>
            </a:r>
            <a:r>
              <a:rPr lang="en-US" altLang="en-US" sz="1600" dirty="0" smtClean="0">
                <a:latin typeface="+mn-lt"/>
              </a:rPr>
              <a:t>, F, </a:t>
            </a:r>
            <a:r>
              <a:rPr lang="en-US" altLang="en-US" sz="1600" dirty="0" err="1" smtClean="0">
                <a:latin typeface="+mn-lt"/>
              </a:rPr>
              <a:t>Hortos</a:t>
            </a:r>
            <a:r>
              <a:rPr lang="en-US" altLang="en-US" sz="1600" dirty="0" smtClean="0">
                <a:latin typeface="+mn-lt"/>
              </a:rPr>
              <a:t>, A, et al. Efficacy of Osteopathic manipulation as an Adjunctive Treatment for Hospitalized Patients with Pneumonia: A Randomized Controlled Trial. Osteopathic Medicine and Primary Care. 2010, 4:2. </a:t>
            </a:r>
            <a:endParaRPr lang="en-US" altLang="en-US" sz="1600" dirty="0">
              <a:latin typeface="+mn-lt"/>
            </a:endParaRPr>
          </a:p>
          <a:p>
            <a:pPr marL="285750" indent="-285750">
              <a:spcBef>
                <a:spcPts val="600"/>
              </a:spcBef>
              <a:spcAft>
                <a:spcPts val="1425"/>
              </a:spcAft>
              <a:buClr>
                <a:schemeClr val="tx1"/>
              </a:buClr>
              <a:buFont typeface="Arial" panose="020B0604020202020204" pitchFamily="34" charset="0"/>
              <a:buChar char="•"/>
            </a:pPr>
            <a:endParaRPr lang="en-US" altLang="en-US" sz="1600" dirty="0">
              <a:latin typeface="Century Schoolbook" panose="02040604050505020304" pitchFamily="18" charset="0"/>
            </a:endParaRPr>
          </a:p>
        </p:txBody>
      </p:sp>
    </p:spTree>
    <p:extLst>
      <p:ext uri="{BB962C8B-B14F-4D97-AF65-F5344CB8AC3E}">
        <p14:creationId xmlns:p14="http://schemas.microsoft.com/office/powerpoint/2010/main" val="1456307473"/>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4000" dirty="0" smtClean="0"/>
              <a:t>Quick review of history of OMT/Osteopathy</a:t>
            </a:r>
          </a:p>
          <a:p>
            <a:r>
              <a:rPr lang="en-US" sz="4000" dirty="0" smtClean="0"/>
              <a:t>Identify how to define and label somatic dysfunctions</a:t>
            </a:r>
          </a:p>
          <a:p>
            <a:r>
              <a:rPr lang="en-US" sz="4000" dirty="0" smtClean="0"/>
              <a:t>Review evidence behind Osteopathic treatments</a:t>
            </a:r>
            <a:endParaRPr lang="en-US" sz="4000" dirty="0"/>
          </a:p>
        </p:txBody>
      </p:sp>
    </p:spTree>
    <p:extLst>
      <p:ext uri="{BB962C8B-B14F-4D97-AF65-F5344CB8AC3E}">
        <p14:creationId xmlns:p14="http://schemas.microsoft.com/office/powerpoint/2010/main" val="312541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806335" y="274638"/>
            <a:ext cx="8642465" cy="1143000"/>
          </a:xfrm>
          <a:ln/>
        </p:spPr>
        <p:txBody>
          <a:bodyP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dirty="0"/>
              <a:t>History of Osteopathic Medicine</a:t>
            </a:r>
          </a:p>
        </p:txBody>
      </p:sp>
      <p:sp>
        <p:nvSpPr>
          <p:cNvPr id="7170" name="Text Box 2"/>
          <p:cNvSpPr txBox="1">
            <a:spLocks noChangeArrowheads="1"/>
          </p:cNvSpPr>
          <p:nvPr/>
        </p:nvSpPr>
        <p:spPr bwMode="auto">
          <a:xfrm>
            <a:off x="432262" y="1600201"/>
            <a:ext cx="8903327"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1pPr>
            <a:lvl2pPr marL="636588" indent="-271463">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2pPr>
            <a:lvl3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3pPr>
            <a:lvl4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342900" indent="-342900">
              <a:spcBef>
                <a:spcPts val="600"/>
              </a:spcBef>
              <a:spcAft>
                <a:spcPts val="1425"/>
              </a:spcAft>
              <a:buClr>
                <a:schemeClr val="tx1"/>
              </a:buClr>
              <a:buSzPct val="70000"/>
              <a:buFont typeface="Arial" panose="020B0604020202020204" pitchFamily="34" charset="0"/>
              <a:buChar char="•"/>
            </a:pPr>
            <a:r>
              <a:rPr lang="en-US" altLang="en-US" sz="2400" dirty="0">
                <a:latin typeface="+mn-lt"/>
              </a:rPr>
              <a:t>The philosophy was developed in 1874 by Dr. Andrew Taylor Still</a:t>
            </a:r>
          </a:p>
          <a:p>
            <a:pPr marL="708025" lvl="1" indent="-342900">
              <a:spcBef>
                <a:spcPts val="425"/>
              </a:spcBef>
              <a:spcAft>
                <a:spcPts val="1425"/>
              </a:spcAft>
              <a:buClr>
                <a:schemeClr val="tx1"/>
              </a:buClr>
              <a:buSzPct val="80000"/>
              <a:buFont typeface="Arial" panose="020B0604020202020204" pitchFamily="34" charset="0"/>
              <a:buChar char="•"/>
            </a:pPr>
            <a:r>
              <a:rPr lang="en-US" altLang="en-US" sz="2100" dirty="0">
                <a:latin typeface="+mn-lt"/>
              </a:rPr>
              <a:t>Pioneered the concept of "wellness" and recognized the importance of treating illness within the context of the whole body (mind, body, and spirit)</a:t>
            </a:r>
          </a:p>
          <a:p>
            <a:pPr marL="342900" indent="-342900">
              <a:spcBef>
                <a:spcPts val="600"/>
              </a:spcBef>
              <a:spcAft>
                <a:spcPts val="1425"/>
              </a:spcAft>
              <a:buClr>
                <a:schemeClr val="tx1"/>
              </a:buClr>
              <a:buSzPct val="70000"/>
              <a:buFont typeface="Arial" panose="020B0604020202020204" pitchFamily="34" charset="0"/>
              <a:buChar char="•"/>
            </a:pPr>
            <a:r>
              <a:rPr lang="en-US" altLang="en-US" sz="2400" dirty="0">
                <a:latin typeface="+mn-lt"/>
              </a:rPr>
              <a:t>A.T. still was surgeon in the Union Army during the Civil War</a:t>
            </a:r>
          </a:p>
          <a:p>
            <a:pPr marL="708025" lvl="1" indent="-342900">
              <a:spcBef>
                <a:spcPts val="425"/>
              </a:spcBef>
              <a:spcAft>
                <a:spcPts val="1425"/>
              </a:spcAft>
              <a:buClr>
                <a:schemeClr val="tx1"/>
              </a:buClr>
              <a:buSzPct val="80000"/>
              <a:buFont typeface="Arial" panose="020B0604020202020204" pitchFamily="34" charset="0"/>
              <a:buChar char="•"/>
            </a:pPr>
            <a:r>
              <a:rPr lang="en-US" altLang="en-US" sz="2100" dirty="0">
                <a:latin typeface="+mn-lt"/>
              </a:rPr>
              <a:t>After the Civil War and following the death of three of his children from spinal meningitis in 1864, Still concluded that the orthodox medical practices of his day were frequently ineffective, and sometimes harmful (MERCURY)</a:t>
            </a:r>
          </a:p>
          <a:p>
            <a:pPr marL="342900" indent="-342900">
              <a:spcBef>
                <a:spcPts val="600"/>
              </a:spcBef>
              <a:spcAft>
                <a:spcPts val="1425"/>
              </a:spcAft>
              <a:buClr>
                <a:schemeClr val="tx1"/>
              </a:buClr>
              <a:buFont typeface="Arial" panose="020B0604020202020204" pitchFamily="34" charset="0"/>
              <a:buChar char="•"/>
            </a:pPr>
            <a:endParaRPr lang="en-US" altLang="en-US" sz="2400" dirty="0">
              <a:latin typeface="+mn-lt"/>
            </a:endParaRPr>
          </a:p>
          <a:p>
            <a:pPr marL="342900" indent="-342900">
              <a:spcAft>
                <a:spcPts val="1425"/>
              </a:spcAft>
              <a:buClr>
                <a:schemeClr val="tx1"/>
              </a:buClr>
              <a:buFont typeface="Arial" panose="020B0604020202020204" pitchFamily="34" charset="0"/>
              <a:buChar char="•"/>
            </a:pPr>
            <a:endParaRPr lang="en-US" altLang="en-US" sz="2400" dirty="0">
              <a:latin typeface="+mn-lt"/>
            </a:endParaRPr>
          </a:p>
        </p:txBody>
      </p:sp>
      <p:pic>
        <p:nvPicPr>
          <p:cNvPr id="4" name="Picture 4" descr="Image result for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292" y="3483394"/>
            <a:ext cx="2828018" cy="259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81605"/>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972589" y="274638"/>
            <a:ext cx="8476211" cy="1143000"/>
          </a:xfrm>
          <a:ln/>
        </p:spPr>
        <p:txBody>
          <a:bodyP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dirty="0"/>
              <a:t>History of Osteopathic Medicine</a:t>
            </a:r>
          </a:p>
        </p:txBody>
      </p:sp>
      <p:sp>
        <p:nvSpPr>
          <p:cNvPr id="8194" name="Text Box 2"/>
          <p:cNvSpPr txBox="1">
            <a:spLocks noChangeArrowheads="1"/>
          </p:cNvSpPr>
          <p:nvPr/>
        </p:nvSpPr>
        <p:spPr bwMode="auto">
          <a:xfrm>
            <a:off x="573578" y="1793183"/>
            <a:ext cx="10731730"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1pPr>
            <a:lvl2pPr marL="636588" indent="-271463">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2pPr>
            <a:lvl3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3pPr>
            <a:lvl4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342900" indent="-342900">
              <a:spcBef>
                <a:spcPts val="600"/>
              </a:spcBef>
              <a:spcAft>
                <a:spcPts val="1425"/>
              </a:spcAft>
              <a:buClr>
                <a:schemeClr val="tx1"/>
              </a:buClr>
              <a:buSzPct val="70000"/>
              <a:buFont typeface="Arial" panose="020B0604020202020204" pitchFamily="34" charset="0"/>
              <a:buChar char="•"/>
            </a:pPr>
            <a:r>
              <a:rPr lang="en-US" altLang="en-US" sz="2000" dirty="0">
                <a:latin typeface="+mn-lt"/>
              </a:rPr>
              <a:t>Dr. Still opened the first school of osteopathic medicine in Kirksville, Missouri in 1892.</a:t>
            </a:r>
          </a:p>
          <a:p>
            <a:pPr marL="342900" indent="-342900">
              <a:spcBef>
                <a:spcPts val="600"/>
              </a:spcBef>
              <a:spcAft>
                <a:spcPts val="1425"/>
              </a:spcAft>
              <a:buClr>
                <a:schemeClr val="tx1"/>
              </a:buClr>
              <a:buSzPct val="70000"/>
              <a:buFont typeface="Arial" panose="020B0604020202020204" pitchFamily="34" charset="0"/>
              <a:buChar char="•"/>
            </a:pPr>
            <a:r>
              <a:rPr lang="en-US" altLang="en-US" sz="2000" dirty="0">
                <a:latin typeface="+mn-lt"/>
              </a:rPr>
              <a:t>1918 and 1919 influenza outbreak</a:t>
            </a:r>
          </a:p>
          <a:p>
            <a:pPr marL="708025" lvl="1" indent="-342900">
              <a:spcBef>
                <a:spcPts val="425"/>
              </a:spcBef>
              <a:spcAft>
                <a:spcPts val="1425"/>
              </a:spcAft>
              <a:buClr>
                <a:schemeClr val="tx1"/>
              </a:buClr>
              <a:buSzPct val="80000"/>
              <a:buFont typeface="Arial" panose="020B0604020202020204" pitchFamily="34" charset="0"/>
              <a:buChar char="•"/>
            </a:pPr>
            <a:r>
              <a:rPr lang="en-US" altLang="en-US" sz="2000" dirty="0">
                <a:latin typeface="+mn-lt"/>
              </a:rPr>
              <a:t>In US military hospitals, the mortality rate averaged 36%, while the mortality rate in US medical hospitals fell between 30% and 40%, with the exception of 68% in medical hospitals in New York City</a:t>
            </a:r>
          </a:p>
          <a:p>
            <a:pPr marL="708025" lvl="1" indent="-342900">
              <a:spcBef>
                <a:spcPts val="425"/>
              </a:spcBef>
              <a:spcAft>
                <a:spcPts val="1425"/>
              </a:spcAft>
              <a:buClr>
                <a:schemeClr val="tx1"/>
              </a:buClr>
              <a:buSzPct val="80000"/>
              <a:buFont typeface="Arial" panose="020B0604020202020204" pitchFamily="34" charset="0"/>
              <a:buChar char="•"/>
            </a:pPr>
            <a:r>
              <a:rPr lang="en-US" altLang="en-US" sz="2000" dirty="0">
                <a:latin typeface="+mn-lt"/>
              </a:rPr>
              <a:t>D.O.s treated 110,122 patients with influenza, with a resulting mortality of 0.25%</a:t>
            </a:r>
          </a:p>
          <a:p>
            <a:pPr marL="342900" indent="-342900">
              <a:spcBef>
                <a:spcPts val="600"/>
              </a:spcBef>
              <a:spcAft>
                <a:spcPts val="1425"/>
              </a:spcAft>
              <a:buClr>
                <a:schemeClr val="tx1"/>
              </a:buClr>
              <a:buSzPct val="70000"/>
              <a:buFont typeface="Arial" panose="020B0604020202020204" pitchFamily="34" charset="0"/>
              <a:buChar char="•"/>
            </a:pPr>
            <a:r>
              <a:rPr lang="en-US" altLang="en-US" sz="2000" dirty="0">
                <a:latin typeface="+mn-lt"/>
              </a:rPr>
              <a:t>Throughout the first half of the twentieth century, the policy of the American Medical Association labeled osteopathic medicine as a cult and osteopaths were seen as "cultist" </a:t>
            </a:r>
          </a:p>
          <a:p>
            <a:pPr marL="708025" lvl="1" indent="-342900">
              <a:spcBef>
                <a:spcPts val="425"/>
              </a:spcBef>
              <a:spcAft>
                <a:spcPts val="1425"/>
              </a:spcAft>
              <a:buClr>
                <a:schemeClr val="tx1"/>
              </a:buClr>
              <a:buSzPct val="80000"/>
              <a:buFont typeface="Arial" panose="020B0604020202020204" pitchFamily="34" charset="0"/>
              <a:buChar char="•"/>
            </a:pPr>
            <a:r>
              <a:rPr lang="en-US" altLang="en-US" sz="2000" dirty="0">
                <a:latin typeface="+mn-lt"/>
              </a:rPr>
              <a:t>The AMA code of ethics declared it unethical for a medical physician to voluntarily associate with an osteopath</a:t>
            </a:r>
          </a:p>
          <a:p>
            <a:pPr marL="342900" indent="-342900">
              <a:spcBef>
                <a:spcPts val="600"/>
              </a:spcBef>
              <a:spcAft>
                <a:spcPts val="1425"/>
              </a:spcAft>
              <a:buClr>
                <a:schemeClr val="tx1"/>
              </a:buClr>
              <a:buFont typeface="Arial" panose="020B0604020202020204" pitchFamily="34" charset="0"/>
              <a:buChar char="•"/>
            </a:pPr>
            <a:endParaRPr lang="en-US" altLang="en-US" sz="2000" dirty="0">
              <a:latin typeface="+mn-lt"/>
            </a:endParaRPr>
          </a:p>
        </p:txBody>
      </p:sp>
    </p:spTree>
    <p:extLst>
      <p:ext uri="{BB962C8B-B14F-4D97-AF65-F5344CB8AC3E}">
        <p14:creationId xmlns:p14="http://schemas.microsoft.com/office/powerpoint/2010/main" val="2559872156"/>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947651" y="274638"/>
            <a:ext cx="8501149" cy="1143000"/>
          </a:xfrm>
          <a:ln/>
        </p:spPr>
        <p:txBody>
          <a:bodyP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dirty="0"/>
              <a:t>History of Osteopathic Medicine</a:t>
            </a:r>
          </a:p>
        </p:txBody>
      </p:sp>
      <p:sp>
        <p:nvSpPr>
          <p:cNvPr id="9218" name="Text Box 2"/>
          <p:cNvSpPr txBox="1">
            <a:spLocks noChangeArrowheads="1"/>
          </p:cNvSpPr>
          <p:nvPr/>
        </p:nvSpPr>
        <p:spPr bwMode="auto">
          <a:xfrm>
            <a:off x="540326" y="1562794"/>
            <a:ext cx="11147367"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98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1pPr>
            <a:lvl2pPr marL="636588" indent="-271463">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2pPr>
            <a:lvl3pPr marL="914400" indent="-180975">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3pPr>
            <a:lvl4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342900" indent="-342900">
              <a:spcBef>
                <a:spcPts val="600"/>
              </a:spcBef>
              <a:spcAft>
                <a:spcPts val="1425"/>
              </a:spcAft>
              <a:buClr>
                <a:schemeClr val="tx1"/>
              </a:buClr>
              <a:buSzPct val="70000"/>
              <a:buFont typeface="Arial" panose="020B0604020202020204" pitchFamily="34" charset="0"/>
              <a:buChar char="•"/>
            </a:pPr>
            <a:r>
              <a:rPr lang="en-US" altLang="en-US" sz="2400" dirty="0">
                <a:latin typeface="+mn-lt"/>
              </a:rPr>
              <a:t>In the 1960s in California, the AMA, sensing increased competition from osteopathic medicine, spent nearly $8 million to end the practice of osteopathic medicine in the state. </a:t>
            </a:r>
          </a:p>
          <a:p>
            <a:pPr marL="708025" lvl="1" indent="-342900">
              <a:spcBef>
                <a:spcPts val="425"/>
              </a:spcBef>
              <a:spcAft>
                <a:spcPts val="1425"/>
              </a:spcAft>
              <a:buClr>
                <a:schemeClr val="tx1"/>
              </a:buClr>
              <a:buSzPct val="80000"/>
              <a:buFont typeface="Arial" panose="020B0604020202020204" pitchFamily="34" charset="0"/>
              <a:buChar char="•"/>
            </a:pPr>
            <a:r>
              <a:rPr lang="en-US" altLang="en-US" sz="2100" dirty="0">
                <a:latin typeface="+mn-lt"/>
              </a:rPr>
              <a:t>The California Medical Association issued M.D. degrees to all D.O.s in the state of California for a $65 fee and attending a short seminar</a:t>
            </a:r>
          </a:p>
          <a:p>
            <a:pPr marL="342900" indent="-342900">
              <a:spcBef>
                <a:spcPts val="600"/>
              </a:spcBef>
              <a:spcAft>
                <a:spcPts val="1425"/>
              </a:spcAft>
              <a:buClr>
                <a:schemeClr val="tx1"/>
              </a:buClr>
              <a:buSzPct val="70000"/>
              <a:buFont typeface="Arial" panose="020B0604020202020204" pitchFamily="34" charset="0"/>
              <a:buChar char="•"/>
            </a:pPr>
            <a:r>
              <a:rPr lang="en-US" altLang="en-US" sz="2400" dirty="0" smtClean="0">
                <a:latin typeface="+mn-lt"/>
              </a:rPr>
              <a:t>1966 </a:t>
            </a:r>
            <a:r>
              <a:rPr lang="en-US" altLang="en-US" sz="2400" dirty="0">
                <a:latin typeface="+mn-lt"/>
              </a:rPr>
              <a:t>D.O.s were allowed to serve in the military with the same practice rights as M.D.s</a:t>
            </a:r>
          </a:p>
          <a:p>
            <a:pPr marL="342900" indent="-342900">
              <a:spcBef>
                <a:spcPts val="600"/>
              </a:spcBef>
              <a:spcAft>
                <a:spcPts val="1425"/>
              </a:spcAft>
              <a:buClr>
                <a:schemeClr val="tx1"/>
              </a:buClr>
              <a:buSzPct val="70000"/>
              <a:buFont typeface="Arial" panose="020B0604020202020204" pitchFamily="34" charset="0"/>
              <a:buChar char="•"/>
            </a:pPr>
            <a:r>
              <a:rPr lang="en-US" altLang="en-US" sz="2400" dirty="0">
                <a:latin typeface="+mn-lt"/>
              </a:rPr>
              <a:t>Full licensure granted to D.O.s in all 50 states, first was California in 1901 and last was Nebraska in 1989</a:t>
            </a:r>
          </a:p>
          <a:p>
            <a:pPr marL="342900" indent="-342900">
              <a:spcBef>
                <a:spcPts val="600"/>
              </a:spcBef>
              <a:spcAft>
                <a:spcPts val="1425"/>
              </a:spcAft>
              <a:buClr>
                <a:schemeClr val="tx1"/>
              </a:buClr>
              <a:buSzPct val="70000"/>
              <a:buFont typeface="Arial" panose="020B0604020202020204" pitchFamily="34" charset="0"/>
              <a:buChar char="•"/>
            </a:pPr>
            <a:r>
              <a:rPr lang="en-US" altLang="en-US" sz="2400" dirty="0">
                <a:latin typeface="+mn-lt"/>
              </a:rPr>
              <a:t>Ronald </a:t>
            </a:r>
            <a:r>
              <a:rPr lang="en-US" altLang="en-US" sz="2400" dirty="0" err="1">
                <a:latin typeface="+mn-lt"/>
              </a:rPr>
              <a:t>Blanck</a:t>
            </a:r>
            <a:r>
              <a:rPr lang="en-US" altLang="en-US" sz="2400" dirty="0">
                <a:latin typeface="+mn-lt"/>
              </a:rPr>
              <a:t>, D.O. served as the Surgeon General from 1996-2000</a:t>
            </a:r>
          </a:p>
          <a:p>
            <a:pPr marL="342900" indent="-342900">
              <a:spcBef>
                <a:spcPts val="600"/>
              </a:spcBef>
              <a:spcAft>
                <a:spcPts val="1425"/>
              </a:spcAft>
              <a:buClr>
                <a:schemeClr val="tx1"/>
              </a:buClr>
              <a:buFont typeface="Arial" panose="020B0604020202020204" pitchFamily="34" charset="0"/>
              <a:buChar char="•"/>
            </a:pPr>
            <a:endParaRPr lang="en-US" altLang="en-US" sz="2400" dirty="0">
              <a:latin typeface="+mn-lt"/>
            </a:endParaRPr>
          </a:p>
        </p:txBody>
      </p:sp>
    </p:spTree>
    <p:extLst>
      <p:ext uri="{BB962C8B-B14F-4D97-AF65-F5344CB8AC3E}">
        <p14:creationId xmlns:p14="http://schemas.microsoft.com/office/powerpoint/2010/main" val="2692406309"/>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78" y="495427"/>
            <a:ext cx="8400836" cy="1143000"/>
          </a:xfrm>
        </p:spPr>
        <p:txBody>
          <a:bodyPr>
            <a:normAutofit fontScale="90000"/>
          </a:bodyPr>
          <a:lstStyle/>
          <a:p>
            <a:r>
              <a:rPr lang="en-US" dirty="0" smtClean="0"/>
              <a:t>What is a Somatic Dysfunction?</a:t>
            </a:r>
            <a:endParaRPr lang="en-US" dirty="0"/>
          </a:p>
        </p:txBody>
      </p:sp>
      <p:sp>
        <p:nvSpPr>
          <p:cNvPr id="3" name="Content Placeholder 2"/>
          <p:cNvSpPr>
            <a:spLocks noGrp="1"/>
          </p:cNvSpPr>
          <p:nvPr>
            <p:ph idx="1"/>
          </p:nvPr>
        </p:nvSpPr>
        <p:spPr>
          <a:xfrm>
            <a:off x="716280" y="2217511"/>
            <a:ext cx="10515600" cy="4351338"/>
          </a:xfrm>
        </p:spPr>
        <p:txBody>
          <a:bodyPr>
            <a:normAutofit fontScale="70000" lnSpcReduction="20000"/>
          </a:bodyPr>
          <a:lstStyle/>
          <a:p>
            <a:r>
              <a:rPr lang="en-US" dirty="0" smtClean="0"/>
              <a:t>“Impairment or alteration in function of related components of the somatic (body framework) system: skeletal, arthrodial, and myofascial structures and related vascular, lymphatic and neural elements.”</a:t>
            </a:r>
          </a:p>
          <a:p>
            <a:endParaRPr lang="en-US" dirty="0"/>
          </a:p>
          <a:p>
            <a:r>
              <a:rPr lang="en-US" dirty="0" smtClean="0"/>
              <a:t>Basically a restriction in function in bones, muscles, joints, or fascia. This can in turn affect blood flow, lymph flow, neural signally, or organ function. </a:t>
            </a:r>
          </a:p>
          <a:p>
            <a:endParaRPr lang="en-US" dirty="0"/>
          </a:p>
          <a:p>
            <a:pPr marL="0" indent="0" algn="ctr">
              <a:buNone/>
            </a:pPr>
            <a:r>
              <a:rPr lang="en-US" dirty="0" smtClean="0"/>
              <a:t>Something is stuck</a:t>
            </a:r>
            <a:endParaRPr lang="en-US" dirty="0"/>
          </a:p>
        </p:txBody>
      </p:sp>
      <p:pic>
        <p:nvPicPr>
          <p:cNvPr id="22530" name="Picture 2" descr="Image result for st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903" y="211777"/>
            <a:ext cx="3071858" cy="199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3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find a somatic dysfunction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TART changes on physical exam</a:t>
            </a:r>
          </a:p>
          <a:p>
            <a:pPr lvl="1"/>
            <a:r>
              <a:rPr lang="en-US" dirty="0" smtClean="0"/>
              <a:t>Tissue texture changes</a:t>
            </a:r>
          </a:p>
          <a:p>
            <a:pPr lvl="1"/>
            <a:r>
              <a:rPr lang="en-US" dirty="0" smtClean="0"/>
              <a:t>Asymmetry</a:t>
            </a:r>
          </a:p>
          <a:p>
            <a:pPr lvl="1"/>
            <a:r>
              <a:rPr lang="en-US" dirty="0" smtClean="0"/>
              <a:t>Restriction</a:t>
            </a:r>
          </a:p>
          <a:p>
            <a:pPr lvl="1"/>
            <a:r>
              <a:rPr lang="en-US" dirty="0" smtClean="0"/>
              <a:t>Tenderness</a:t>
            </a:r>
          </a:p>
          <a:p>
            <a:pPr lvl="1"/>
            <a:endParaRPr lang="en-US" dirty="0" smtClean="0"/>
          </a:p>
          <a:p>
            <a:r>
              <a:rPr lang="en-US" dirty="0" smtClean="0"/>
              <a:t>Somatic dysfunction is the ONLY indication for OMT. </a:t>
            </a:r>
          </a:p>
          <a:p>
            <a:pPr lvl="1"/>
            <a:r>
              <a:rPr lang="en-US" dirty="0" smtClean="0"/>
              <a:t>For example: Sinus infection is NOT. However, facial tenderness would be. </a:t>
            </a:r>
            <a:endParaRPr lang="en-US" dirty="0"/>
          </a:p>
          <a:p>
            <a:pPr lvl="1"/>
            <a:r>
              <a:rPr lang="en-US" dirty="0" smtClean="0"/>
              <a:t>MUST be a TART change</a:t>
            </a:r>
            <a:endParaRPr lang="en-US" dirty="0"/>
          </a:p>
        </p:txBody>
      </p:sp>
      <p:pic>
        <p:nvPicPr>
          <p:cNvPr id="23554" name="Picture 2" descr="Image result for magnifying gla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320"/>
          <a:stretch/>
        </p:blipFill>
        <p:spPr bwMode="auto">
          <a:xfrm>
            <a:off x="9100893" y="1417639"/>
            <a:ext cx="2553426" cy="2681887"/>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14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How do we know where to look?</a:t>
            </a:r>
            <a:endParaRPr lang="en-US" sz="4800" dirty="0"/>
          </a:p>
        </p:txBody>
      </p:sp>
      <p:sp>
        <p:nvSpPr>
          <p:cNvPr id="3" name="Content Placeholder 2"/>
          <p:cNvSpPr>
            <a:spLocks noGrp="1"/>
          </p:cNvSpPr>
          <p:nvPr>
            <p:ph idx="1"/>
          </p:nvPr>
        </p:nvSpPr>
        <p:spPr>
          <a:xfrm>
            <a:off x="939338" y="2062019"/>
            <a:ext cx="10440785" cy="4017968"/>
          </a:xfrm>
        </p:spPr>
        <p:txBody>
          <a:bodyPr>
            <a:normAutofit/>
          </a:bodyPr>
          <a:lstStyle/>
          <a:p>
            <a:r>
              <a:rPr lang="en-US" sz="2800" dirty="0" smtClean="0"/>
              <a:t>Locations of pain or injury reported by the patient</a:t>
            </a:r>
          </a:p>
          <a:p>
            <a:r>
              <a:rPr lang="en-US" sz="2800" dirty="0" smtClean="0"/>
              <a:t>Patterns based on underlying pathology</a:t>
            </a:r>
          </a:p>
          <a:p>
            <a:pPr lvl="1"/>
            <a:r>
              <a:rPr lang="en-US" sz="2266" dirty="0" err="1" smtClean="0"/>
              <a:t>Viscerosomatic</a:t>
            </a:r>
            <a:r>
              <a:rPr lang="en-US" sz="2266" dirty="0" smtClean="0"/>
              <a:t> reflexes</a:t>
            </a:r>
            <a:endParaRPr lang="en-US" sz="2266" dirty="0" smtClean="0"/>
          </a:p>
          <a:p>
            <a:pPr lvl="2"/>
            <a:r>
              <a:rPr lang="en-US" sz="1733" dirty="0" smtClean="0"/>
              <a:t>Organ (viscera) disorder causing a discreet and specific pattern of MSK/Soft tissue findings.</a:t>
            </a:r>
            <a:endParaRPr lang="en-US" sz="2800" dirty="0"/>
          </a:p>
          <a:p>
            <a:pPr lvl="1"/>
            <a:r>
              <a:rPr lang="en-US" sz="2266" dirty="0" smtClean="0"/>
              <a:t>These patterns are repeatable and recognizable. </a:t>
            </a:r>
            <a:endParaRPr lang="en-US" sz="2266" dirty="0"/>
          </a:p>
        </p:txBody>
      </p:sp>
    </p:spTree>
    <p:extLst>
      <p:ext uri="{BB962C8B-B14F-4D97-AF65-F5344CB8AC3E}">
        <p14:creationId xmlns:p14="http://schemas.microsoft.com/office/powerpoint/2010/main" val="429156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smtClean="0"/>
              <a:t>Spinal facilitation patterns</a:t>
            </a:r>
          </a:p>
          <a:p>
            <a:pPr lvl="1"/>
            <a:r>
              <a:rPr lang="en-US" dirty="0" smtClean="0"/>
              <a:t>Often cause level specific paraspinal tenderness or muscle hypertonicity</a:t>
            </a:r>
          </a:p>
          <a:p>
            <a:pPr lvl="1"/>
            <a:r>
              <a:rPr lang="en-US" dirty="0" smtClean="0"/>
              <a:t>Location based on sympathetic vs. parasympathetic response</a:t>
            </a:r>
          </a:p>
          <a:p>
            <a:r>
              <a:rPr lang="en-US" b="1" dirty="0" smtClean="0"/>
              <a:t>Chapman’s points</a:t>
            </a:r>
          </a:p>
          <a:p>
            <a:pPr lvl="1"/>
            <a:r>
              <a:rPr lang="en-US" dirty="0" smtClean="0"/>
              <a:t>Fingertip size areas of tenderness/possible palpable ball in very specific locations</a:t>
            </a:r>
          </a:p>
          <a:p>
            <a:pPr lvl="1"/>
            <a:r>
              <a:rPr lang="en-US" dirty="0" smtClean="0"/>
              <a:t>To be a true positive finding, both front and back should be present</a:t>
            </a:r>
            <a:endParaRPr lang="en-US" dirty="0"/>
          </a:p>
        </p:txBody>
      </p:sp>
      <p:sp>
        <p:nvSpPr>
          <p:cNvPr id="4" name="Title 1"/>
          <p:cNvSpPr txBox="1">
            <a:spLocks/>
          </p:cNvSpPr>
          <p:nvPr/>
        </p:nvSpPr>
        <p:spPr>
          <a:xfrm>
            <a:off x="421179" y="335599"/>
            <a:ext cx="10972800" cy="1143000"/>
          </a:xfrm>
          <a:prstGeom prst="rect">
            <a:avLst/>
          </a:prstGeom>
        </p:spPr>
        <p:txBody>
          <a:bodyPr vert="horz" lIns="91319" tIns="45659" rIns="91319" bIns="45659" rtlCol="0" anchor="ctr">
            <a:normAutofit/>
          </a:bodyPr>
          <a:lstStyle>
            <a:lvl1pPr algn="ctr" defTabSz="1217516" rtl="0" eaLnBrk="1" latinLnBrk="0" hangingPunct="1">
              <a:spcBef>
                <a:spcPct val="0"/>
              </a:spcBef>
              <a:buNone/>
              <a:defRPr sz="5867" kern="1200">
                <a:solidFill>
                  <a:schemeClr val="tx1"/>
                </a:solidFill>
                <a:latin typeface="+mj-lt"/>
                <a:ea typeface="+mj-ea"/>
                <a:cs typeface="+mj-cs"/>
              </a:defRPr>
            </a:lvl1pPr>
          </a:lstStyle>
          <a:p>
            <a:r>
              <a:rPr lang="en-US" sz="4800" dirty="0" err="1" smtClean="0"/>
              <a:t>Viscerosomatic</a:t>
            </a:r>
            <a:r>
              <a:rPr lang="en-US" sz="4800" dirty="0" smtClean="0"/>
              <a:t> Reflexes</a:t>
            </a:r>
            <a:endParaRPr lang="en-US" sz="4800" dirty="0"/>
          </a:p>
        </p:txBody>
      </p:sp>
      <p:sp>
        <p:nvSpPr>
          <p:cNvPr id="6" name="TextBox 5"/>
          <p:cNvSpPr txBox="1"/>
          <p:nvPr/>
        </p:nvSpPr>
        <p:spPr>
          <a:xfrm>
            <a:off x="3790604" y="5664499"/>
            <a:ext cx="7603375" cy="461665"/>
          </a:xfrm>
          <a:prstGeom prst="rect">
            <a:avLst/>
          </a:prstGeom>
          <a:noFill/>
          <a:ln w="12700">
            <a:solidFill>
              <a:srgbClr val="00B050"/>
            </a:solidFill>
          </a:ln>
        </p:spPr>
        <p:txBody>
          <a:bodyPr wrap="square" rtlCol="0">
            <a:spAutoFit/>
          </a:bodyPr>
          <a:lstStyle/>
          <a:p>
            <a:r>
              <a:rPr lang="en-US" sz="2400" b="1" dirty="0" smtClean="0">
                <a:solidFill>
                  <a:srgbClr val="00B050"/>
                </a:solidFill>
              </a:rPr>
              <a:t>Dr. Bowers has made a great reference </a:t>
            </a:r>
            <a:r>
              <a:rPr lang="en-US" sz="2400" b="1" dirty="0" err="1" smtClean="0">
                <a:solidFill>
                  <a:srgbClr val="00B050"/>
                </a:solidFill>
              </a:rPr>
              <a:t>ppt</a:t>
            </a:r>
            <a:r>
              <a:rPr lang="en-US" sz="2400" b="1" dirty="0" smtClean="0">
                <a:solidFill>
                  <a:srgbClr val="00B050"/>
                </a:solidFill>
              </a:rPr>
              <a:t> for all of these</a:t>
            </a:r>
            <a:endParaRPr lang="en-US" sz="2400" b="1" dirty="0">
              <a:solidFill>
                <a:srgbClr val="00B050"/>
              </a:solidFill>
            </a:endParaRPr>
          </a:p>
        </p:txBody>
      </p:sp>
    </p:spTree>
    <p:extLst>
      <p:ext uri="{BB962C8B-B14F-4D97-AF65-F5344CB8AC3E}">
        <p14:creationId xmlns:p14="http://schemas.microsoft.com/office/powerpoint/2010/main" val="2378524661"/>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6922</TotalTime>
  <Words>2000</Words>
  <Application>Microsoft Office PowerPoint</Application>
  <PresentationFormat>Widescreen</PresentationFormat>
  <Paragraphs>197</Paragraphs>
  <Slides>19</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Microsoft YaHei</vt:lpstr>
      <vt:lpstr>ＭＳ Ｐゴシック</vt:lpstr>
      <vt:lpstr>AdvTimes</vt:lpstr>
      <vt:lpstr>AdvTimes-b</vt:lpstr>
      <vt:lpstr>AdvTimes-i</vt:lpstr>
      <vt:lpstr>Arial</vt:lpstr>
      <vt:lpstr>Calibri</vt:lpstr>
      <vt:lpstr>Century Schoolbook</vt:lpstr>
      <vt:lpstr>Lucida Sans Unicode</vt:lpstr>
      <vt:lpstr>Palatino</vt:lpstr>
      <vt:lpstr>Times New Roman</vt:lpstr>
      <vt:lpstr>1_Office Theme</vt:lpstr>
      <vt:lpstr>2_Office Theme</vt:lpstr>
      <vt:lpstr>OMM Question Writing Background</vt:lpstr>
      <vt:lpstr>Objectives</vt:lpstr>
      <vt:lpstr>History of Osteopathic Medicine</vt:lpstr>
      <vt:lpstr>History of Osteopathic Medicine</vt:lpstr>
      <vt:lpstr>History of Osteopathic Medicine</vt:lpstr>
      <vt:lpstr>What is a Somatic Dysfunction?</vt:lpstr>
      <vt:lpstr>How do you find a somatic dysfunction</vt:lpstr>
      <vt:lpstr>How do we know where to look?</vt:lpstr>
      <vt:lpstr>PowerPoint Presentation</vt:lpstr>
      <vt:lpstr>Paravertebral Spinal Facilitation</vt:lpstr>
      <vt:lpstr>Examples of Chapman’s Point Locations</vt:lpstr>
      <vt:lpstr>OMT Evidence</vt:lpstr>
      <vt:lpstr>Evidence (Post-op Ileus)</vt:lpstr>
      <vt:lpstr>Evidence (Low back pain)</vt:lpstr>
      <vt:lpstr>Evidence (OB Low Back Pain)</vt:lpstr>
      <vt:lpstr>Evidence (Pneumonia)</vt:lpstr>
      <vt:lpstr>Evidence (Acute Otitis Media)</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Powers, Bethany</dc:creator>
  <cp:lastModifiedBy>Powers, Bethany</cp:lastModifiedBy>
  <cp:revision>14</cp:revision>
  <dcterms:created xsi:type="dcterms:W3CDTF">2019-06-13T19:07:18Z</dcterms:created>
  <dcterms:modified xsi:type="dcterms:W3CDTF">2019-06-18T14:29:50Z</dcterms:modified>
</cp:coreProperties>
</file>