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71" r:id="rId5"/>
    <p:sldId id="269" r:id="rId6"/>
    <p:sldId id="272" r:id="rId7"/>
    <p:sldId id="277" r:id="rId8"/>
    <p:sldId id="258" r:id="rId9"/>
    <p:sldId id="259" r:id="rId10"/>
    <p:sldId id="275" r:id="rId11"/>
    <p:sldId id="263" r:id="rId12"/>
    <p:sldId id="261" r:id="rId13"/>
    <p:sldId id="270" r:id="rId14"/>
    <p:sldId id="276" r:id="rId15"/>
    <p:sldId id="262" r:id="rId16"/>
    <p:sldId id="264" r:id="rId17"/>
    <p:sldId id="278" r:id="rId18"/>
    <p:sldId id="265" r:id="rId19"/>
    <p:sldId id="266" r:id="rId20"/>
    <p:sldId id="267" r:id="rId21"/>
    <p:sldId id="268" r:id="rId22"/>
    <p:sldId id="274"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8" d="100"/>
          <a:sy n="118" d="100"/>
        </p:scale>
        <p:origin x="3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95E01A-C264-41B3-AF5A-CA3C4B57286E}"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644C-2A75-45B4-BEAD-40A7D1446089}" type="slidenum">
              <a:rPr lang="en-US" smtClean="0"/>
              <a:t>‹#›</a:t>
            </a:fld>
            <a:endParaRPr lang="en-US"/>
          </a:p>
        </p:txBody>
      </p:sp>
    </p:spTree>
    <p:extLst>
      <p:ext uri="{BB962C8B-B14F-4D97-AF65-F5344CB8AC3E}">
        <p14:creationId xmlns:p14="http://schemas.microsoft.com/office/powerpoint/2010/main" val="292488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5E01A-C264-41B3-AF5A-CA3C4B57286E}"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644C-2A75-45B4-BEAD-40A7D1446089}" type="slidenum">
              <a:rPr lang="en-US" smtClean="0"/>
              <a:t>‹#›</a:t>
            </a:fld>
            <a:endParaRPr lang="en-US"/>
          </a:p>
        </p:txBody>
      </p:sp>
    </p:spTree>
    <p:extLst>
      <p:ext uri="{BB962C8B-B14F-4D97-AF65-F5344CB8AC3E}">
        <p14:creationId xmlns:p14="http://schemas.microsoft.com/office/powerpoint/2010/main" val="428997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5E01A-C264-41B3-AF5A-CA3C4B57286E}"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644C-2A75-45B4-BEAD-40A7D1446089}" type="slidenum">
              <a:rPr lang="en-US" smtClean="0"/>
              <a:t>‹#›</a:t>
            </a:fld>
            <a:endParaRPr lang="en-US"/>
          </a:p>
        </p:txBody>
      </p:sp>
    </p:spTree>
    <p:extLst>
      <p:ext uri="{BB962C8B-B14F-4D97-AF65-F5344CB8AC3E}">
        <p14:creationId xmlns:p14="http://schemas.microsoft.com/office/powerpoint/2010/main" val="242895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5E01A-C264-41B3-AF5A-CA3C4B57286E}"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644C-2A75-45B4-BEAD-40A7D1446089}" type="slidenum">
              <a:rPr lang="en-US" smtClean="0"/>
              <a:t>‹#›</a:t>
            </a:fld>
            <a:endParaRPr lang="en-US"/>
          </a:p>
        </p:txBody>
      </p:sp>
    </p:spTree>
    <p:extLst>
      <p:ext uri="{BB962C8B-B14F-4D97-AF65-F5344CB8AC3E}">
        <p14:creationId xmlns:p14="http://schemas.microsoft.com/office/powerpoint/2010/main" val="394075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95E01A-C264-41B3-AF5A-CA3C4B57286E}"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644C-2A75-45B4-BEAD-40A7D1446089}" type="slidenum">
              <a:rPr lang="en-US" smtClean="0"/>
              <a:t>‹#›</a:t>
            </a:fld>
            <a:endParaRPr lang="en-US"/>
          </a:p>
        </p:txBody>
      </p:sp>
    </p:spTree>
    <p:extLst>
      <p:ext uri="{BB962C8B-B14F-4D97-AF65-F5344CB8AC3E}">
        <p14:creationId xmlns:p14="http://schemas.microsoft.com/office/powerpoint/2010/main" val="269791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95E01A-C264-41B3-AF5A-CA3C4B57286E}"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0644C-2A75-45B4-BEAD-40A7D1446089}" type="slidenum">
              <a:rPr lang="en-US" smtClean="0"/>
              <a:t>‹#›</a:t>
            </a:fld>
            <a:endParaRPr lang="en-US"/>
          </a:p>
        </p:txBody>
      </p:sp>
    </p:spTree>
    <p:extLst>
      <p:ext uri="{BB962C8B-B14F-4D97-AF65-F5344CB8AC3E}">
        <p14:creationId xmlns:p14="http://schemas.microsoft.com/office/powerpoint/2010/main" val="3791120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95E01A-C264-41B3-AF5A-CA3C4B57286E}"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0644C-2A75-45B4-BEAD-40A7D1446089}" type="slidenum">
              <a:rPr lang="en-US" smtClean="0"/>
              <a:t>‹#›</a:t>
            </a:fld>
            <a:endParaRPr lang="en-US"/>
          </a:p>
        </p:txBody>
      </p:sp>
    </p:spTree>
    <p:extLst>
      <p:ext uri="{BB962C8B-B14F-4D97-AF65-F5344CB8AC3E}">
        <p14:creationId xmlns:p14="http://schemas.microsoft.com/office/powerpoint/2010/main" val="1344741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95E01A-C264-41B3-AF5A-CA3C4B57286E}"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80644C-2A75-45B4-BEAD-40A7D1446089}" type="slidenum">
              <a:rPr lang="en-US" smtClean="0"/>
              <a:t>‹#›</a:t>
            </a:fld>
            <a:endParaRPr lang="en-US"/>
          </a:p>
        </p:txBody>
      </p:sp>
    </p:spTree>
    <p:extLst>
      <p:ext uri="{BB962C8B-B14F-4D97-AF65-F5344CB8AC3E}">
        <p14:creationId xmlns:p14="http://schemas.microsoft.com/office/powerpoint/2010/main" val="390546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5E01A-C264-41B3-AF5A-CA3C4B57286E}"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80644C-2A75-45B4-BEAD-40A7D1446089}" type="slidenum">
              <a:rPr lang="en-US" smtClean="0"/>
              <a:t>‹#›</a:t>
            </a:fld>
            <a:endParaRPr lang="en-US"/>
          </a:p>
        </p:txBody>
      </p:sp>
    </p:spTree>
    <p:extLst>
      <p:ext uri="{BB962C8B-B14F-4D97-AF65-F5344CB8AC3E}">
        <p14:creationId xmlns:p14="http://schemas.microsoft.com/office/powerpoint/2010/main" val="155500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95E01A-C264-41B3-AF5A-CA3C4B57286E}"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0644C-2A75-45B4-BEAD-40A7D1446089}" type="slidenum">
              <a:rPr lang="en-US" smtClean="0"/>
              <a:t>‹#›</a:t>
            </a:fld>
            <a:endParaRPr lang="en-US"/>
          </a:p>
        </p:txBody>
      </p:sp>
    </p:spTree>
    <p:extLst>
      <p:ext uri="{BB962C8B-B14F-4D97-AF65-F5344CB8AC3E}">
        <p14:creationId xmlns:p14="http://schemas.microsoft.com/office/powerpoint/2010/main" val="387366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95E01A-C264-41B3-AF5A-CA3C4B57286E}"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0644C-2A75-45B4-BEAD-40A7D1446089}" type="slidenum">
              <a:rPr lang="en-US" smtClean="0"/>
              <a:t>‹#›</a:t>
            </a:fld>
            <a:endParaRPr lang="en-US"/>
          </a:p>
        </p:txBody>
      </p:sp>
    </p:spTree>
    <p:extLst>
      <p:ext uri="{BB962C8B-B14F-4D97-AF65-F5344CB8AC3E}">
        <p14:creationId xmlns:p14="http://schemas.microsoft.com/office/powerpoint/2010/main" val="192084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lum/>
          </a:blip>
          <a:srcRect/>
          <a:stretch>
            <a:fillRect l="-68000" r="-6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5E01A-C264-41B3-AF5A-CA3C4B57286E}"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0644C-2A75-45B4-BEAD-40A7D1446089}" type="slidenum">
              <a:rPr lang="en-US" smtClean="0"/>
              <a:t>‹#›</a:t>
            </a:fld>
            <a:endParaRPr lang="en-US"/>
          </a:p>
        </p:txBody>
      </p:sp>
    </p:spTree>
    <p:extLst>
      <p:ext uri="{BB962C8B-B14F-4D97-AF65-F5344CB8AC3E}">
        <p14:creationId xmlns:p14="http://schemas.microsoft.com/office/powerpoint/2010/main" val="368926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kvgfgGmemd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7489" y="187723"/>
            <a:ext cx="5821478" cy="936321"/>
          </a:xfrm>
        </p:spPr>
        <p:txBody>
          <a:bodyPr/>
          <a:lstStyle/>
          <a:p>
            <a:r>
              <a:rPr lang="en-US" dirty="0" smtClean="0">
                <a:solidFill>
                  <a:schemeClr val="bg1"/>
                </a:solidFill>
              </a:rPr>
              <a:t>Match Day Prep!</a:t>
            </a:r>
            <a:endParaRPr lang="en-US" dirty="0">
              <a:solidFill>
                <a:schemeClr val="bg1"/>
              </a:solidFill>
            </a:endParaRPr>
          </a:p>
        </p:txBody>
      </p:sp>
      <p:sp>
        <p:nvSpPr>
          <p:cNvPr id="3" name="Subtitle 2"/>
          <p:cNvSpPr>
            <a:spLocks noGrp="1"/>
          </p:cNvSpPr>
          <p:nvPr>
            <p:ph type="subTitle" idx="1"/>
          </p:nvPr>
        </p:nvSpPr>
        <p:spPr>
          <a:xfrm>
            <a:off x="1875226" y="1011289"/>
            <a:ext cx="3423449" cy="1557811"/>
          </a:xfrm>
        </p:spPr>
        <p:txBody>
          <a:bodyPr/>
          <a:lstStyle/>
          <a:p>
            <a:r>
              <a:rPr lang="en-US" dirty="0" smtClean="0">
                <a:solidFill>
                  <a:schemeClr val="bg1"/>
                </a:solidFill>
              </a:rPr>
              <a:t>Jeff Cashman</a:t>
            </a:r>
          </a:p>
          <a:p>
            <a:r>
              <a:rPr lang="en-US" dirty="0" smtClean="0">
                <a:solidFill>
                  <a:schemeClr val="bg1"/>
                </a:solidFill>
              </a:rPr>
              <a:t>&amp; </a:t>
            </a:r>
          </a:p>
          <a:p>
            <a:r>
              <a:rPr lang="en-US" dirty="0" smtClean="0">
                <a:solidFill>
                  <a:schemeClr val="bg1"/>
                </a:solidFill>
              </a:rPr>
              <a:t>Lindsey Ridgeway</a:t>
            </a:r>
            <a:endParaRPr lang="en-US" dirty="0">
              <a:solidFill>
                <a:schemeClr val="bg1"/>
              </a:solidFill>
            </a:endParaRPr>
          </a:p>
        </p:txBody>
      </p:sp>
    </p:spTree>
    <p:extLst>
      <p:ext uri="{BB962C8B-B14F-4D97-AF65-F5344CB8AC3E}">
        <p14:creationId xmlns:p14="http://schemas.microsoft.com/office/powerpoint/2010/main" val="4003889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AOA Scramble, continued…</a:t>
            </a:r>
            <a:endParaRPr lang="en-US" dirty="0"/>
          </a:p>
        </p:txBody>
      </p:sp>
      <p:sp>
        <p:nvSpPr>
          <p:cNvPr id="3" name="Content Placeholder 2"/>
          <p:cNvSpPr>
            <a:spLocks noGrp="1"/>
          </p:cNvSpPr>
          <p:nvPr>
            <p:ph idx="1"/>
          </p:nvPr>
        </p:nvSpPr>
        <p:spPr/>
        <p:txBody>
          <a:bodyPr>
            <a:normAutofit lnSpcReduction="10000"/>
          </a:bodyPr>
          <a:lstStyle/>
          <a:p>
            <a:r>
              <a:rPr lang="en-US" dirty="0"/>
              <a:t>Faculty will be assigned students who did not match 	</a:t>
            </a:r>
          </a:p>
          <a:p>
            <a:pPr lvl="1"/>
            <a:r>
              <a:rPr lang="en-US" dirty="0"/>
              <a:t>Will try to have this be the chair, who should already have a </a:t>
            </a:r>
            <a:r>
              <a:rPr lang="en-US" dirty="0" smtClean="0"/>
              <a:t>relationship</a:t>
            </a:r>
            <a:endParaRPr lang="en-US" dirty="0" smtClean="0"/>
          </a:p>
          <a:p>
            <a:pPr lvl="8"/>
            <a:endParaRPr lang="en-US" dirty="0"/>
          </a:p>
          <a:p>
            <a:r>
              <a:rPr lang="en-US" dirty="0"/>
              <a:t>Last year, many programs moved ‘unfilled’ positions into the ACGME match</a:t>
            </a:r>
          </a:p>
          <a:p>
            <a:pPr lvl="1"/>
            <a:r>
              <a:rPr lang="en-US" dirty="0"/>
              <a:t>If they have obtained </a:t>
            </a:r>
            <a:r>
              <a:rPr lang="en-US" dirty="0" smtClean="0"/>
              <a:t>accreditation</a:t>
            </a:r>
          </a:p>
          <a:p>
            <a:pPr lvl="8"/>
            <a:endParaRPr lang="en-US" dirty="0"/>
          </a:p>
          <a:p>
            <a:r>
              <a:rPr lang="en-US" dirty="0"/>
              <a:t>If you find that a program is holding positions for the ACGME match (which will happen), please make this known to Dr. Cashman or Dr. Ridgeway</a:t>
            </a:r>
          </a:p>
          <a:p>
            <a:pPr lvl="1"/>
            <a:r>
              <a:rPr lang="en-US" dirty="0"/>
              <a:t>This will help to keep track in case other students are working on the same spot</a:t>
            </a:r>
          </a:p>
          <a:p>
            <a:endParaRPr lang="en-US" dirty="0"/>
          </a:p>
        </p:txBody>
      </p:sp>
    </p:spTree>
    <p:extLst>
      <p:ext uri="{BB962C8B-B14F-4D97-AF65-F5344CB8AC3E}">
        <p14:creationId xmlns:p14="http://schemas.microsoft.com/office/powerpoint/2010/main" val="4157182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on the Scramble</a:t>
            </a:r>
            <a:endParaRPr lang="en-US" dirty="0"/>
          </a:p>
        </p:txBody>
      </p:sp>
      <p:sp>
        <p:nvSpPr>
          <p:cNvPr id="3" name="Content Placeholder 2"/>
          <p:cNvSpPr>
            <a:spLocks noGrp="1"/>
          </p:cNvSpPr>
          <p:nvPr>
            <p:ph idx="1"/>
          </p:nvPr>
        </p:nvSpPr>
        <p:spPr>
          <a:xfrm>
            <a:off x="838199" y="1825624"/>
            <a:ext cx="10973251" cy="4742905"/>
          </a:xfrm>
        </p:spPr>
        <p:txBody>
          <a:bodyPr>
            <a:normAutofit fontScale="85000" lnSpcReduction="20000"/>
          </a:bodyPr>
          <a:lstStyle/>
          <a:p>
            <a:r>
              <a:rPr lang="en-US" dirty="0" smtClean="0"/>
              <a:t>FIRST! Check on the student’s well-being</a:t>
            </a:r>
          </a:p>
          <a:p>
            <a:pPr lvl="1"/>
            <a:r>
              <a:rPr lang="en-US" dirty="0" smtClean="0"/>
              <a:t>This is a stressful time, things did not go well and the student just found out within the last hour or two</a:t>
            </a:r>
          </a:p>
          <a:p>
            <a:pPr lvl="1"/>
            <a:r>
              <a:rPr lang="en-US" dirty="0" smtClean="0"/>
              <a:t>Determine how competitive the student is for your field or seek another field</a:t>
            </a:r>
          </a:p>
          <a:p>
            <a:pPr lvl="2"/>
            <a:r>
              <a:rPr lang="en-US" dirty="0" smtClean="0"/>
              <a:t>The majority of unmatched programs will fall into 4 categories: (Internal Medicine, Family Medicine, Transitional Year, Preliminary Surgery)</a:t>
            </a:r>
          </a:p>
          <a:p>
            <a:pPr lvl="8"/>
            <a:endParaRPr lang="en-US" dirty="0" smtClean="0"/>
          </a:p>
          <a:p>
            <a:r>
              <a:rPr lang="en-US" dirty="0" smtClean="0"/>
              <a:t>***Cashman/Ridgeway Opinion: Encourage the student to find a full residency, not a transitional year or preliminary year</a:t>
            </a:r>
          </a:p>
          <a:p>
            <a:pPr lvl="1"/>
            <a:r>
              <a:rPr lang="en-US" dirty="0" smtClean="0"/>
              <a:t>This may be a challenge, and has to be an individualized decision, but it will be more difficult for many of these unmatched students in next year’s match which is only ACGME</a:t>
            </a:r>
          </a:p>
          <a:p>
            <a:pPr lvl="8"/>
            <a:endParaRPr lang="en-US" dirty="0"/>
          </a:p>
          <a:p>
            <a:r>
              <a:rPr lang="en-US" dirty="0" smtClean="0"/>
              <a:t>Make calls for students</a:t>
            </a:r>
          </a:p>
          <a:p>
            <a:pPr lvl="8"/>
            <a:endParaRPr lang="en-US" dirty="0" smtClean="0"/>
          </a:p>
          <a:p>
            <a:r>
              <a:rPr lang="en-US" dirty="0" smtClean="0"/>
              <a:t>Determine if new letters of recommendation are needed (for a different field)</a:t>
            </a:r>
          </a:p>
          <a:p>
            <a:pPr lvl="1"/>
            <a:r>
              <a:rPr lang="en-US" dirty="0" smtClean="0"/>
              <a:t>May need an updated personal statement</a:t>
            </a:r>
          </a:p>
          <a:p>
            <a:pPr lvl="1"/>
            <a:r>
              <a:rPr lang="en-US" dirty="0" smtClean="0"/>
              <a:t>Often new LORs will be submitted through ERAS</a:t>
            </a:r>
          </a:p>
          <a:p>
            <a:pPr lvl="1"/>
            <a:endParaRPr lang="en-US" dirty="0"/>
          </a:p>
        </p:txBody>
      </p:sp>
    </p:spTree>
    <p:extLst>
      <p:ext uri="{BB962C8B-B14F-4D97-AF65-F5344CB8AC3E}">
        <p14:creationId xmlns:p14="http://schemas.microsoft.com/office/powerpoint/2010/main" val="1727388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support for the student</a:t>
            </a:r>
            <a:endParaRPr lang="en-US" dirty="0"/>
          </a:p>
        </p:txBody>
      </p:sp>
      <p:sp>
        <p:nvSpPr>
          <p:cNvPr id="3" name="Content Placeholder 2"/>
          <p:cNvSpPr>
            <a:spLocks noGrp="1"/>
          </p:cNvSpPr>
          <p:nvPr>
            <p:ph idx="1"/>
          </p:nvPr>
        </p:nvSpPr>
        <p:spPr>
          <a:xfrm>
            <a:off x="838200" y="1825624"/>
            <a:ext cx="10515600" cy="4807833"/>
          </a:xfrm>
        </p:spPr>
        <p:txBody>
          <a:bodyPr>
            <a:normAutofit fontScale="92500" lnSpcReduction="20000"/>
          </a:bodyPr>
          <a:lstStyle/>
          <a:p>
            <a:r>
              <a:rPr lang="en-US" dirty="0" smtClean="0"/>
              <a:t>Involve Student Services </a:t>
            </a:r>
          </a:p>
          <a:p>
            <a:r>
              <a:rPr lang="en-US" dirty="0" smtClean="0"/>
              <a:t>Check on the student!</a:t>
            </a:r>
          </a:p>
          <a:p>
            <a:pPr lvl="1"/>
            <a:r>
              <a:rPr lang="en-US" dirty="0" smtClean="0"/>
              <a:t>Acknowledge that this is a major shift and will affect, possibly, many in his or her family</a:t>
            </a:r>
          </a:p>
          <a:p>
            <a:pPr lvl="8"/>
            <a:endParaRPr lang="en-US" dirty="0" smtClean="0"/>
          </a:p>
          <a:p>
            <a:r>
              <a:rPr lang="en-US" dirty="0" smtClean="0"/>
              <a:t>Empathize:  The student has been under stress building up to the match, has likely made plans believing he or she will obtain a position</a:t>
            </a:r>
          </a:p>
          <a:p>
            <a:r>
              <a:rPr lang="en-US" dirty="0" smtClean="0"/>
              <a:t>This WILL create some change </a:t>
            </a:r>
          </a:p>
          <a:p>
            <a:pPr lvl="1"/>
            <a:r>
              <a:rPr lang="en-US" dirty="0"/>
              <a:t>L</a:t>
            </a:r>
            <a:r>
              <a:rPr lang="en-US" dirty="0" smtClean="0"/>
              <a:t>ocation, field of practice, etc.</a:t>
            </a:r>
          </a:p>
          <a:p>
            <a:pPr lvl="8"/>
            <a:endParaRPr lang="en-US" dirty="0" smtClean="0"/>
          </a:p>
          <a:p>
            <a:r>
              <a:rPr lang="en-US" dirty="0" smtClean="0"/>
              <a:t>Make sure the student knows we are here to help</a:t>
            </a:r>
          </a:p>
          <a:p>
            <a:pPr lvl="8"/>
            <a:endParaRPr lang="en-US" dirty="0" smtClean="0"/>
          </a:p>
          <a:p>
            <a:r>
              <a:rPr lang="en-US" dirty="0" smtClean="0"/>
              <a:t>Although stressful, timing is extremely important (spots will fill!)</a:t>
            </a:r>
          </a:p>
          <a:p>
            <a:pPr lvl="1"/>
            <a:r>
              <a:rPr lang="en-US" dirty="0" smtClean="0"/>
              <a:t>Be supportive, but will have to change the focus to obtaining a position quickly</a:t>
            </a:r>
            <a:endParaRPr lang="en-US" dirty="0"/>
          </a:p>
        </p:txBody>
      </p:sp>
    </p:spTree>
    <p:extLst>
      <p:ext uri="{BB962C8B-B14F-4D97-AF65-F5344CB8AC3E}">
        <p14:creationId xmlns:p14="http://schemas.microsoft.com/office/powerpoint/2010/main" val="4172408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support for the student</a:t>
            </a:r>
            <a:endParaRPr lang="en-US" dirty="0"/>
          </a:p>
        </p:txBody>
      </p:sp>
      <p:sp>
        <p:nvSpPr>
          <p:cNvPr id="3" name="Content Placeholder 2"/>
          <p:cNvSpPr>
            <a:spLocks noGrp="1"/>
          </p:cNvSpPr>
          <p:nvPr>
            <p:ph idx="1"/>
          </p:nvPr>
        </p:nvSpPr>
        <p:spPr>
          <a:xfrm>
            <a:off x="838200" y="1825625"/>
            <a:ext cx="10515600" cy="4753726"/>
          </a:xfrm>
        </p:spPr>
        <p:txBody>
          <a:bodyPr>
            <a:normAutofit fontScale="92500" lnSpcReduction="10000"/>
          </a:bodyPr>
          <a:lstStyle/>
          <a:p>
            <a:r>
              <a:rPr lang="en-US" dirty="0" smtClean="0"/>
              <a:t>Students will mostly communicate with programs through email and phone</a:t>
            </a:r>
          </a:p>
          <a:p>
            <a:pPr lvl="1"/>
            <a:r>
              <a:rPr lang="en-US" dirty="0" smtClean="0"/>
              <a:t>Need to have phone access (keep a charger handy!)</a:t>
            </a:r>
          </a:p>
          <a:p>
            <a:pPr lvl="8"/>
            <a:endParaRPr lang="en-US" dirty="0" smtClean="0"/>
          </a:p>
          <a:p>
            <a:r>
              <a:rPr lang="en-US" dirty="0" smtClean="0"/>
              <a:t>Need to have internet access for email (and a printer when a contract is offered)</a:t>
            </a:r>
          </a:p>
          <a:p>
            <a:pPr lvl="1"/>
            <a:r>
              <a:rPr lang="en-US" dirty="0" smtClean="0"/>
              <a:t>Important if students are on away rotations (or international rotations)</a:t>
            </a:r>
          </a:p>
          <a:p>
            <a:pPr lvl="8"/>
            <a:endParaRPr lang="en-US" dirty="0" smtClean="0"/>
          </a:p>
          <a:p>
            <a:r>
              <a:rPr lang="en-US" dirty="0" smtClean="0"/>
              <a:t>Students do not NEED to be on campus, but can be helpful to discuss in person</a:t>
            </a:r>
          </a:p>
          <a:p>
            <a:pPr lvl="1"/>
            <a:r>
              <a:rPr lang="en-US" dirty="0" smtClean="0"/>
              <a:t>Will encourage students to come to campus if unmatched</a:t>
            </a:r>
          </a:p>
          <a:p>
            <a:pPr lvl="8"/>
            <a:endParaRPr lang="en-US" dirty="0" smtClean="0"/>
          </a:p>
          <a:p>
            <a:r>
              <a:rPr lang="en-US" dirty="0" smtClean="0"/>
              <a:t>We will plan to meet in the conference rooms on the 3</a:t>
            </a:r>
            <a:r>
              <a:rPr lang="en-US" baseline="30000" dirty="0" smtClean="0"/>
              <a:t>rd</a:t>
            </a:r>
            <a:r>
              <a:rPr lang="en-US" dirty="0" smtClean="0"/>
              <a:t> floor</a:t>
            </a:r>
            <a:endParaRPr lang="en-US" dirty="0"/>
          </a:p>
          <a:p>
            <a:pPr lvl="1"/>
            <a:r>
              <a:rPr lang="en-US" dirty="0" smtClean="0"/>
              <a:t>We will plan to have small group rooms reserved for individual discussions</a:t>
            </a:r>
            <a:endParaRPr lang="en-US" dirty="0"/>
          </a:p>
        </p:txBody>
      </p:sp>
    </p:spTree>
    <p:extLst>
      <p:ext uri="{BB962C8B-B14F-4D97-AF65-F5344CB8AC3E}">
        <p14:creationId xmlns:p14="http://schemas.microsoft.com/office/powerpoint/2010/main" val="1783072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ACGME Match</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63316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ACGME Match Day</a:t>
            </a:r>
            <a:endParaRPr lang="en-US" dirty="0"/>
          </a:p>
        </p:txBody>
      </p:sp>
      <p:sp>
        <p:nvSpPr>
          <p:cNvPr id="3" name="Content Placeholder 2"/>
          <p:cNvSpPr>
            <a:spLocks noGrp="1"/>
          </p:cNvSpPr>
          <p:nvPr>
            <p:ph idx="1"/>
          </p:nvPr>
        </p:nvSpPr>
        <p:spPr/>
        <p:txBody>
          <a:bodyPr>
            <a:normAutofit fontScale="92500" lnSpcReduction="20000"/>
          </a:bodyPr>
          <a:lstStyle/>
          <a:p>
            <a:r>
              <a:rPr lang="en-US" dirty="0"/>
              <a:t>Majority of students will participate in the ACGME </a:t>
            </a:r>
            <a:r>
              <a:rPr lang="en-US" dirty="0" smtClean="0"/>
              <a:t>match</a:t>
            </a:r>
          </a:p>
          <a:p>
            <a:r>
              <a:rPr lang="en-US" dirty="0" smtClean="0"/>
              <a:t>March 11</a:t>
            </a:r>
            <a:r>
              <a:rPr lang="en-US" baseline="30000" dirty="0" smtClean="0"/>
              <a:t>th</a:t>
            </a:r>
            <a:r>
              <a:rPr lang="en-US" dirty="0" smtClean="0"/>
              <a:t> is when students will be notified if he or she matches</a:t>
            </a:r>
          </a:p>
          <a:p>
            <a:pPr lvl="1"/>
            <a:r>
              <a:rPr lang="en-US" dirty="0" smtClean="0"/>
              <a:t>If a student does not match, he or she may participate in SOAP </a:t>
            </a:r>
          </a:p>
          <a:p>
            <a:pPr lvl="1"/>
            <a:r>
              <a:rPr lang="en-US" dirty="0" smtClean="0"/>
              <a:t>Or, the student can wait until after March 15</a:t>
            </a:r>
            <a:r>
              <a:rPr lang="en-US" baseline="30000" dirty="0" smtClean="0"/>
              <a:t>th</a:t>
            </a:r>
            <a:r>
              <a:rPr lang="en-US" dirty="0" smtClean="0"/>
              <a:t> to contact AOA programs</a:t>
            </a:r>
          </a:p>
          <a:p>
            <a:pPr lvl="8"/>
            <a:endParaRPr lang="en-US" dirty="0" smtClean="0"/>
          </a:p>
          <a:p>
            <a:r>
              <a:rPr lang="en-US" dirty="0" smtClean="0"/>
              <a:t>Students will be notified at 11AM, Monday, March 11th if he or she matched</a:t>
            </a:r>
          </a:p>
          <a:p>
            <a:pPr lvl="1"/>
            <a:r>
              <a:rPr lang="en-US" dirty="0" smtClean="0"/>
              <a:t>Not notified of where he or she matched</a:t>
            </a:r>
          </a:p>
          <a:p>
            <a:pPr lvl="8"/>
            <a:endParaRPr lang="en-US" dirty="0" smtClean="0"/>
          </a:p>
          <a:p>
            <a:r>
              <a:rPr lang="en-US" dirty="0" smtClean="0"/>
              <a:t>Friday, March 15</a:t>
            </a:r>
            <a:r>
              <a:rPr lang="en-US" baseline="30000" dirty="0" smtClean="0"/>
              <a:t>th</a:t>
            </a:r>
            <a:r>
              <a:rPr lang="en-US" dirty="0" smtClean="0"/>
              <a:t> is Match Day</a:t>
            </a:r>
          </a:p>
          <a:p>
            <a:pPr lvl="1"/>
            <a:r>
              <a:rPr lang="en-US" dirty="0" smtClean="0"/>
              <a:t>1PM the match results (location) are known to applicants</a:t>
            </a:r>
          </a:p>
          <a:p>
            <a:pPr lvl="8"/>
            <a:endParaRPr lang="en-US" dirty="0" smtClean="0"/>
          </a:p>
          <a:p>
            <a:r>
              <a:rPr lang="en-US" dirty="0" smtClean="0"/>
              <a:t>Match Day Celebration!  (FR8 Yard at 4PM for match day celebration)!!</a:t>
            </a:r>
          </a:p>
          <a:p>
            <a:endParaRPr lang="en-US" dirty="0" smtClean="0"/>
          </a:p>
        </p:txBody>
      </p:sp>
    </p:spTree>
    <p:extLst>
      <p:ext uri="{BB962C8B-B14F-4D97-AF65-F5344CB8AC3E}">
        <p14:creationId xmlns:p14="http://schemas.microsoft.com/office/powerpoint/2010/main" val="1980632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SOAP process</a:t>
            </a:r>
            <a:endParaRPr lang="en-US" dirty="0"/>
          </a:p>
        </p:txBody>
      </p:sp>
      <p:sp>
        <p:nvSpPr>
          <p:cNvPr id="3" name="Content Placeholder 2"/>
          <p:cNvSpPr>
            <a:spLocks noGrp="1"/>
          </p:cNvSpPr>
          <p:nvPr>
            <p:ph idx="1"/>
          </p:nvPr>
        </p:nvSpPr>
        <p:spPr>
          <a:xfrm>
            <a:off x="838200" y="1825624"/>
            <a:ext cx="10515600" cy="4878171"/>
          </a:xfrm>
        </p:spPr>
        <p:txBody>
          <a:bodyPr>
            <a:normAutofit fontScale="92500" lnSpcReduction="20000"/>
          </a:bodyPr>
          <a:lstStyle/>
          <a:p>
            <a:r>
              <a:rPr lang="en-US" dirty="0" smtClean="0"/>
              <a:t>Supplemental Offer and Acceptance Program</a:t>
            </a:r>
          </a:p>
          <a:p>
            <a:r>
              <a:rPr lang="en-US" dirty="0" smtClean="0"/>
              <a:t>Students must be registered in ACGME match in order to participate in SOAP</a:t>
            </a:r>
          </a:p>
          <a:p>
            <a:pPr lvl="8"/>
            <a:endParaRPr lang="en-US" dirty="0" smtClean="0"/>
          </a:p>
          <a:p>
            <a:r>
              <a:rPr lang="en-US" dirty="0" smtClean="0"/>
              <a:t>SOAP opens on Monday, March 11</a:t>
            </a:r>
            <a:r>
              <a:rPr lang="en-US" baseline="30000" dirty="0" smtClean="0"/>
              <a:t>th</a:t>
            </a:r>
            <a:r>
              <a:rPr lang="en-US" dirty="0" smtClean="0"/>
              <a:t>, 11AM (access list of unfilled positions)</a:t>
            </a:r>
          </a:p>
          <a:p>
            <a:pPr lvl="1"/>
            <a:r>
              <a:rPr lang="en-US" dirty="0" smtClean="0"/>
              <a:t>At 12PM applicants can prepare applications</a:t>
            </a:r>
          </a:p>
          <a:p>
            <a:pPr lvl="8"/>
            <a:endParaRPr lang="en-US" dirty="0" smtClean="0"/>
          </a:p>
          <a:p>
            <a:r>
              <a:rPr lang="en-US" dirty="0" smtClean="0"/>
              <a:t>Monday, March 11</a:t>
            </a:r>
            <a:r>
              <a:rPr lang="en-US" baseline="30000" dirty="0" smtClean="0"/>
              <a:t>th</a:t>
            </a:r>
            <a:r>
              <a:rPr lang="en-US" dirty="0" smtClean="0"/>
              <a:t>, at 3PM, applications for SOAP can be reviewed</a:t>
            </a:r>
          </a:p>
          <a:p>
            <a:pPr lvl="1"/>
            <a:r>
              <a:rPr lang="en-US" dirty="0" smtClean="0"/>
              <a:t>New LORs or Personal Statements need to be uploaded</a:t>
            </a:r>
          </a:p>
          <a:p>
            <a:pPr lvl="8"/>
            <a:endParaRPr lang="en-US" dirty="0" smtClean="0"/>
          </a:p>
          <a:p>
            <a:r>
              <a:rPr lang="en-US" dirty="0"/>
              <a:t>Can only submit 45 applications in SOAP</a:t>
            </a:r>
          </a:p>
          <a:p>
            <a:pPr lvl="1"/>
            <a:r>
              <a:rPr lang="en-US" dirty="0" smtClean="0"/>
              <a:t>*Cashman/Ridgeway Opinion:  Consider </a:t>
            </a:r>
            <a:r>
              <a:rPr lang="en-US" dirty="0"/>
              <a:t>keeping 5-10 programs for round </a:t>
            </a:r>
            <a:r>
              <a:rPr lang="en-US" dirty="0" smtClean="0"/>
              <a:t>2/3</a:t>
            </a:r>
          </a:p>
          <a:p>
            <a:pPr lvl="8"/>
            <a:endParaRPr lang="en-US" dirty="0" smtClean="0"/>
          </a:p>
          <a:p>
            <a:r>
              <a:rPr lang="en-US" dirty="0" smtClean="0"/>
              <a:t>***Applicants and representatives (faculty, etc.) may not communicate with a program until contacted***</a:t>
            </a:r>
          </a:p>
          <a:p>
            <a:endParaRPr lang="en-US" dirty="0" smtClean="0"/>
          </a:p>
          <a:p>
            <a:endParaRPr lang="en-US" dirty="0"/>
          </a:p>
        </p:txBody>
      </p:sp>
    </p:spTree>
    <p:extLst>
      <p:ext uri="{BB962C8B-B14F-4D97-AF65-F5344CB8AC3E}">
        <p14:creationId xmlns:p14="http://schemas.microsoft.com/office/powerpoint/2010/main" val="826914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SOAP process continued…</a:t>
            </a:r>
          </a:p>
        </p:txBody>
      </p:sp>
      <p:sp>
        <p:nvSpPr>
          <p:cNvPr id="3" name="Content Placeholder 2"/>
          <p:cNvSpPr>
            <a:spLocks noGrp="1"/>
          </p:cNvSpPr>
          <p:nvPr>
            <p:ph idx="1"/>
          </p:nvPr>
        </p:nvSpPr>
        <p:spPr/>
        <p:txBody>
          <a:bodyPr>
            <a:normAutofit fontScale="85000" lnSpcReduction="20000"/>
          </a:bodyPr>
          <a:lstStyle/>
          <a:p>
            <a:r>
              <a:rPr lang="en-US" dirty="0"/>
              <a:t>Tuesday March 12</a:t>
            </a:r>
            <a:r>
              <a:rPr lang="en-US" baseline="30000" dirty="0"/>
              <a:t>th</a:t>
            </a:r>
            <a:r>
              <a:rPr lang="en-US" dirty="0"/>
              <a:t> is a day the student will need to make available for phone interviews and communications with programs</a:t>
            </a:r>
          </a:p>
          <a:p>
            <a:pPr lvl="1"/>
            <a:r>
              <a:rPr lang="en-US" dirty="0" smtClean="0"/>
              <a:t>The student may </a:t>
            </a:r>
            <a:r>
              <a:rPr lang="en-US" dirty="0"/>
              <a:t>need to be off rotations that </a:t>
            </a:r>
            <a:r>
              <a:rPr lang="en-US" dirty="0" smtClean="0"/>
              <a:t>day</a:t>
            </a:r>
          </a:p>
          <a:p>
            <a:pPr lvl="8"/>
            <a:endParaRPr lang="en-US" dirty="0"/>
          </a:p>
          <a:p>
            <a:r>
              <a:rPr lang="en-US" dirty="0"/>
              <a:t>Wednesday, March 13</a:t>
            </a:r>
            <a:r>
              <a:rPr lang="en-US" baseline="30000" dirty="0"/>
              <a:t>th</a:t>
            </a:r>
            <a:r>
              <a:rPr lang="en-US" dirty="0"/>
              <a:t>, at noon: SOAP Round 1  </a:t>
            </a:r>
          </a:p>
          <a:p>
            <a:pPr lvl="1"/>
            <a:r>
              <a:rPr lang="en-US" dirty="0"/>
              <a:t>Similar to another match process</a:t>
            </a:r>
          </a:p>
          <a:p>
            <a:pPr lvl="1"/>
            <a:r>
              <a:rPr lang="en-US" dirty="0"/>
              <a:t>Offers must be accepted by 2PM (ACCEPT</a:t>
            </a:r>
            <a:r>
              <a:rPr lang="en-US" dirty="0" smtClean="0"/>
              <a:t>!!!!)</a:t>
            </a:r>
          </a:p>
          <a:p>
            <a:pPr lvl="8"/>
            <a:endParaRPr lang="en-US" dirty="0"/>
          </a:p>
          <a:p>
            <a:r>
              <a:rPr lang="en-US" dirty="0"/>
              <a:t>Most positions are filled after Round </a:t>
            </a:r>
            <a:r>
              <a:rPr lang="en-US" dirty="0" smtClean="0"/>
              <a:t>1</a:t>
            </a:r>
          </a:p>
          <a:p>
            <a:pPr lvl="8"/>
            <a:endParaRPr lang="en-US" dirty="0" smtClean="0"/>
          </a:p>
          <a:p>
            <a:r>
              <a:rPr lang="en-US" dirty="0"/>
              <a:t>SOAP Round 2 opens at noon on Wednesday (3/13)</a:t>
            </a:r>
          </a:p>
          <a:p>
            <a:pPr lvl="1"/>
            <a:r>
              <a:rPr lang="en-US" dirty="0"/>
              <a:t>Must modify and recertify program preference list by 2:55PM</a:t>
            </a:r>
          </a:p>
          <a:p>
            <a:pPr lvl="1"/>
            <a:r>
              <a:rPr lang="en-US" dirty="0"/>
              <a:t>3PM on Wednesday applicants receive round 2 offers</a:t>
            </a:r>
          </a:p>
          <a:p>
            <a:pPr lvl="1"/>
            <a:r>
              <a:rPr lang="en-US" dirty="0"/>
              <a:t>Must accept/reject by 5PM (ACCEPT!!!)</a:t>
            </a:r>
          </a:p>
          <a:p>
            <a:endParaRPr lang="en-US" dirty="0"/>
          </a:p>
          <a:p>
            <a:endParaRPr lang="en-US" dirty="0"/>
          </a:p>
        </p:txBody>
      </p:sp>
    </p:spTree>
    <p:extLst>
      <p:ext uri="{BB962C8B-B14F-4D97-AF65-F5344CB8AC3E}">
        <p14:creationId xmlns:p14="http://schemas.microsoft.com/office/powerpoint/2010/main" val="3120474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SOAP process continued…</a:t>
            </a:r>
            <a:endParaRPr lang="en-US" dirty="0"/>
          </a:p>
        </p:txBody>
      </p:sp>
      <p:sp>
        <p:nvSpPr>
          <p:cNvPr id="3" name="Content Placeholder 2"/>
          <p:cNvSpPr>
            <a:spLocks noGrp="1"/>
          </p:cNvSpPr>
          <p:nvPr>
            <p:ph idx="1"/>
          </p:nvPr>
        </p:nvSpPr>
        <p:spPr>
          <a:xfrm>
            <a:off x="838200" y="1825625"/>
            <a:ext cx="10515600" cy="4548122"/>
          </a:xfrm>
        </p:spPr>
        <p:txBody>
          <a:bodyPr>
            <a:normAutofit fontScale="92500"/>
          </a:bodyPr>
          <a:lstStyle/>
          <a:p>
            <a:r>
              <a:rPr lang="en-US" dirty="0" smtClean="0"/>
              <a:t>SOAP Round 3 opens at 5:05PM on Wednesday (3/14)</a:t>
            </a:r>
          </a:p>
          <a:p>
            <a:pPr lvl="1"/>
            <a:r>
              <a:rPr lang="en-US" dirty="0" smtClean="0"/>
              <a:t>Must modify and recertify program preference list by 8:55 AM on Thursday</a:t>
            </a:r>
          </a:p>
          <a:p>
            <a:pPr lvl="1"/>
            <a:r>
              <a:rPr lang="en-US" dirty="0" smtClean="0"/>
              <a:t>9AM on Thursday applicants receive round 3 offers</a:t>
            </a:r>
          </a:p>
          <a:p>
            <a:pPr lvl="1"/>
            <a:r>
              <a:rPr lang="en-US" dirty="0" smtClean="0"/>
              <a:t>Must accept/reject by 11AM (ACCEPT!!!)</a:t>
            </a:r>
          </a:p>
          <a:p>
            <a:pPr lvl="8"/>
            <a:endParaRPr lang="en-US" dirty="0" smtClean="0"/>
          </a:p>
          <a:p>
            <a:r>
              <a:rPr lang="en-US" dirty="0" smtClean="0"/>
              <a:t>SOAP ends at noon on March 14</a:t>
            </a:r>
            <a:r>
              <a:rPr lang="en-US" baseline="30000" dirty="0" smtClean="0"/>
              <a:t>th</a:t>
            </a:r>
            <a:endParaRPr lang="en-US" dirty="0" smtClean="0"/>
          </a:p>
          <a:p>
            <a:pPr lvl="1"/>
            <a:r>
              <a:rPr lang="en-US" dirty="0" smtClean="0"/>
              <a:t>List of open positions, including programs who did not participate in Match (including AOA programs) is updated</a:t>
            </a:r>
          </a:p>
          <a:p>
            <a:pPr lvl="8"/>
            <a:endParaRPr lang="en-US" dirty="0" smtClean="0"/>
          </a:p>
          <a:p>
            <a:r>
              <a:rPr lang="en-US" dirty="0" smtClean="0"/>
              <a:t>Students may not contact AOA programs during the SOAP (March 11</a:t>
            </a:r>
            <a:r>
              <a:rPr lang="en-US" baseline="30000" dirty="0" smtClean="0"/>
              <a:t>th</a:t>
            </a:r>
            <a:r>
              <a:rPr lang="en-US" dirty="0" smtClean="0"/>
              <a:t>-15</a:t>
            </a:r>
            <a:r>
              <a:rPr lang="en-US" baseline="30000" dirty="0" smtClean="0"/>
              <a:t>th</a:t>
            </a:r>
            <a:r>
              <a:rPr lang="en-US" dirty="0" smtClean="0"/>
              <a:t>)</a:t>
            </a:r>
          </a:p>
          <a:p>
            <a:pPr lvl="1"/>
            <a:r>
              <a:rPr lang="en-US" dirty="0" smtClean="0"/>
              <a:t>However, after March 15</a:t>
            </a:r>
            <a:r>
              <a:rPr lang="en-US" baseline="30000" dirty="0" smtClean="0"/>
              <a:t>th</a:t>
            </a:r>
            <a:r>
              <a:rPr lang="en-US" dirty="0" smtClean="0"/>
              <a:t>, students, </a:t>
            </a:r>
            <a:r>
              <a:rPr lang="en-US" dirty="0" err="1" smtClean="0"/>
              <a:t>attendings</a:t>
            </a:r>
            <a:r>
              <a:rPr lang="en-US" dirty="0" smtClean="0"/>
              <a:t>, faculty, whomever, can contact any program with open positions (AOA or ACGME)</a:t>
            </a:r>
          </a:p>
          <a:p>
            <a:pPr lvl="1"/>
            <a:endParaRPr lang="en-US" dirty="0" smtClean="0"/>
          </a:p>
          <a:p>
            <a:endParaRPr lang="en-US" dirty="0"/>
          </a:p>
        </p:txBody>
      </p:sp>
    </p:spTree>
    <p:extLst>
      <p:ext uri="{BB962C8B-B14F-4D97-AF65-F5344CB8AC3E}">
        <p14:creationId xmlns:p14="http://schemas.microsoft.com/office/powerpoint/2010/main" val="3357385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Comparing the two matches</a:t>
            </a:r>
            <a:endParaRPr lang="en-US" dirty="0"/>
          </a:p>
        </p:txBody>
      </p:sp>
      <p:sp>
        <p:nvSpPr>
          <p:cNvPr id="5" name="Text Placeholder 4"/>
          <p:cNvSpPr>
            <a:spLocks noGrp="1"/>
          </p:cNvSpPr>
          <p:nvPr>
            <p:ph type="body" idx="1"/>
          </p:nvPr>
        </p:nvSpPr>
        <p:spPr/>
        <p:txBody>
          <a:bodyPr/>
          <a:lstStyle/>
          <a:p>
            <a:r>
              <a:rPr lang="en-US" dirty="0" smtClean="0"/>
              <a:t>AOA Match Day</a:t>
            </a:r>
            <a:endParaRPr lang="en-US" dirty="0"/>
          </a:p>
        </p:txBody>
      </p:sp>
      <p:sp>
        <p:nvSpPr>
          <p:cNvPr id="6" name="Content Placeholder 5"/>
          <p:cNvSpPr>
            <a:spLocks noGrp="1"/>
          </p:cNvSpPr>
          <p:nvPr>
            <p:ph sz="half" idx="2"/>
          </p:nvPr>
        </p:nvSpPr>
        <p:spPr/>
        <p:txBody>
          <a:bodyPr/>
          <a:lstStyle/>
          <a:p>
            <a:r>
              <a:rPr lang="en-US" dirty="0" smtClean="0"/>
              <a:t>Results known on match day (Feb 4</a:t>
            </a:r>
            <a:r>
              <a:rPr lang="en-US" baseline="30000" dirty="0" smtClean="0"/>
              <a:t>th</a:t>
            </a:r>
            <a:r>
              <a:rPr lang="en-US" dirty="0" smtClean="0"/>
              <a:t>)</a:t>
            </a:r>
          </a:p>
          <a:p>
            <a:r>
              <a:rPr lang="en-US" dirty="0" smtClean="0"/>
              <a:t>Scramble starts at noon on 2/4</a:t>
            </a:r>
          </a:p>
          <a:p>
            <a:r>
              <a:rPr lang="en-US" dirty="0" smtClean="0"/>
              <a:t>School representatives can contact programs</a:t>
            </a:r>
          </a:p>
          <a:p>
            <a:r>
              <a:rPr lang="en-US" dirty="0" smtClean="0"/>
              <a:t>Contracts can be offered at any point</a:t>
            </a:r>
            <a:endParaRPr lang="en-US" dirty="0"/>
          </a:p>
        </p:txBody>
      </p:sp>
      <p:sp>
        <p:nvSpPr>
          <p:cNvPr id="7" name="Text Placeholder 6"/>
          <p:cNvSpPr>
            <a:spLocks noGrp="1"/>
          </p:cNvSpPr>
          <p:nvPr>
            <p:ph type="body" sz="quarter" idx="3"/>
          </p:nvPr>
        </p:nvSpPr>
        <p:spPr/>
        <p:txBody>
          <a:bodyPr/>
          <a:lstStyle/>
          <a:p>
            <a:r>
              <a:rPr lang="en-US" dirty="0" smtClean="0"/>
              <a:t>ACGME Match Day</a:t>
            </a:r>
            <a:endParaRPr lang="en-US" dirty="0"/>
          </a:p>
        </p:txBody>
      </p:sp>
      <p:sp>
        <p:nvSpPr>
          <p:cNvPr id="8" name="Content Placeholder 7"/>
          <p:cNvSpPr>
            <a:spLocks noGrp="1"/>
          </p:cNvSpPr>
          <p:nvPr>
            <p:ph sz="quarter" idx="4"/>
          </p:nvPr>
        </p:nvSpPr>
        <p:spPr/>
        <p:txBody>
          <a:bodyPr>
            <a:normAutofit fontScale="92500" lnSpcReduction="20000"/>
          </a:bodyPr>
          <a:lstStyle/>
          <a:p>
            <a:r>
              <a:rPr lang="en-US" dirty="0" smtClean="0"/>
              <a:t>Match status is known Monday (3/11), location not known until Friday (3/15)</a:t>
            </a:r>
          </a:p>
          <a:p>
            <a:r>
              <a:rPr lang="en-US" dirty="0" smtClean="0"/>
              <a:t>SOAP process starts at noon on 3/11, but round 1 of SOAP match is Wednesday 3/13</a:t>
            </a:r>
          </a:p>
          <a:p>
            <a:r>
              <a:rPr lang="en-US" dirty="0" smtClean="0"/>
              <a:t>No contact can be made with programs (unless contacted by the program)</a:t>
            </a:r>
          </a:p>
          <a:p>
            <a:r>
              <a:rPr lang="en-US" dirty="0" smtClean="0"/>
              <a:t>3 supplemental matches during the week</a:t>
            </a:r>
          </a:p>
        </p:txBody>
      </p:sp>
    </p:spTree>
    <p:extLst>
      <p:ext uri="{BB962C8B-B14F-4D97-AF65-F5344CB8AC3E}">
        <p14:creationId xmlns:p14="http://schemas.microsoft.com/office/powerpoint/2010/main" val="2123080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normAutofit/>
          </a:bodyPr>
          <a:lstStyle/>
          <a:p>
            <a:r>
              <a:rPr lang="en-US" dirty="0" smtClean="0"/>
              <a:t>Know </a:t>
            </a:r>
            <a:r>
              <a:rPr lang="en-US" dirty="0"/>
              <a:t>the activities and steps of the two match </a:t>
            </a:r>
            <a:r>
              <a:rPr lang="en-US" dirty="0" smtClean="0"/>
              <a:t>days</a:t>
            </a:r>
          </a:p>
          <a:p>
            <a:pPr lvl="8"/>
            <a:endParaRPr lang="en-US" dirty="0"/>
          </a:p>
          <a:p>
            <a:r>
              <a:rPr lang="en-US" dirty="0"/>
              <a:t>Be able to differentiate the process of the AOA Scramble and the NRMP Supplemental Offer and Acceptance Program (SOAP</a:t>
            </a:r>
            <a:r>
              <a:rPr lang="en-US" dirty="0" smtClean="0"/>
              <a:t>)</a:t>
            </a:r>
          </a:p>
          <a:p>
            <a:pPr lvl="8"/>
            <a:endParaRPr lang="en-US" dirty="0"/>
          </a:p>
          <a:p>
            <a:r>
              <a:rPr lang="en-US" dirty="0"/>
              <a:t>Understand the role of the Chair in the Match and how to prepare for the unmatched </a:t>
            </a:r>
            <a:r>
              <a:rPr lang="en-US" dirty="0" smtClean="0"/>
              <a:t>students</a:t>
            </a:r>
          </a:p>
          <a:p>
            <a:pPr lvl="8"/>
            <a:endParaRPr lang="en-US" dirty="0"/>
          </a:p>
          <a:p>
            <a:r>
              <a:rPr lang="en-US" dirty="0"/>
              <a:t>Be prepared for the emotional support needed for the ‘unmatched’ student</a:t>
            </a:r>
          </a:p>
          <a:p>
            <a:endParaRPr lang="en-US" dirty="0" smtClean="0"/>
          </a:p>
        </p:txBody>
      </p:sp>
    </p:spTree>
    <p:extLst>
      <p:ext uri="{BB962C8B-B14F-4D97-AF65-F5344CB8AC3E}">
        <p14:creationId xmlns:p14="http://schemas.microsoft.com/office/powerpoint/2010/main" val="3515841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Faculty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Consider having at ‘Template’ LOR form so you can just add a name and a few details from the CV to have a LOR written</a:t>
            </a:r>
          </a:p>
          <a:p>
            <a:pPr lvl="8"/>
            <a:endParaRPr lang="en-US" dirty="0" smtClean="0"/>
          </a:p>
          <a:p>
            <a:r>
              <a:rPr lang="en-US" dirty="0" smtClean="0"/>
              <a:t>Be an emotional support for the student</a:t>
            </a:r>
          </a:p>
          <a:p>
            <a:pPr lvl="8"/>
            <a:endParaRPr lang="en-US" dirty="0" smtClean="0"/>
          </a:p>
          <a:p>
            <a:r>
              <a:rPr lang="en-US" dirty="0" smtClean="0"/>
              <a:t>Consider and have a difficult conversation if the student is not a strong candidate for a particular field</a:t>
            </a:r>
          </a:p>
          <a:p>
            <a:pPr lvl="8"/>
            <a:endParaRPr lang="en-US" dirty="0" smtClean="0"/>
          </a:p>
          <a:p>
            <a:r>
              <a:rPr lang="en-US" dirty="0" smtClean="0"/>
              <a:t>Discuss positives and negatives for one year programs</a:t>
            </a:r>
          </a:p>
          <a:p>
            <a:pPr lvl="1"/>
            <a:r>
              <a:rPr lang="en-US" dirty="0" smtClean="0"/>
              <a:t>Will allow student to receive a license, but will have to ‘re-match’ in order to be in a residency</a:t>
            </a:r>
          </a:p>
          <a:p>
            <a:pPr lvl="1"/>
            <a:r>
              <a:rPr lang="en-US" dirty="0" smtClean="0"/>
              <a:t>Next year will only have one match, may be a more competitive year</a:t>
            </a:r>
          </a:p>
          <a:p>
            <a:pPr lvl="1"/>
            <a:r>
              <a:rPr lang="en-US" dirty="0" smtClean="0"/>
              <a:t>Can allow students desiring ‘non-available’ fields a second shot at matching in that desired field</a:t>
            </a:r>
          </a:p>
          <a:p>
            <a:endParaRPr lang="en-US" dirty="0"/>
          </a:p>
        </p:txBody>
      </p:sp>
    </p:spTree>
    <p:extLst>
      <p:ext uri="{BB962C8B-B14F-4D97-AF65-F5344CB8AC3E}">
        <p14:creationId xmlns:p14="http://schemas.microsoft.com/office/powerpoint/2010/main" val="4075428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 for unmatched students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Students will need access to a computer with internet access and access to a phone, so he or she does not need to be on campus, but can be beneficial</a:t>
            </a:r>
          </a:p>
          <a:p>
            <a:pPr lvl="8"/>
            <a:endParaRPr lang="en-US" dirty="0" smtClean="0"/>
          </a:p>
          <a:p>
            <a:r>
              <a:rPr lang="en-US" dirty="0" smtClean="0"/>
              <a:t>A student must be registered for the match (NMS or NRMP) in order to participate in the ‘post-match’ Scramble/SOAP</a:t>
            </a:r>
          </a:p>
          <a:p>
            <a:pPr lvl="8"/>
            <a:endParaRPr lang="en-US" dirty="0" smtClean="0"/>
          </a:p>
          <a:p>
            <a:r>
              <a:rPr lang="en-US" dirty="0" smtClean="0"/>
              <a:t>May have ‘partially’ matched students</a:t>
            </a:r>
          </a:p>
          <a:p>
            <a:pPr lvl="1"/>
            <a:r>
              <a:rPr lang="en-US" dirty="0" smtClean="0"/>
              <a:t>Mostly this will be students who obtained an ‘advanced’ position (programs starting with year 2) who need a ‘intern year’</a:t>
            </a:r>
          </a:p>
          <a:p>
            <a:pPr lvl="1"/>
            <a:r>
              <a:rPr lang="en-US" dirty="0" smtClean="0"/>
              <a:t>Can only apply to what you need (cannot find a new program-preliminary or advanced)</a:t>
            </a:r>
          </a:p>
          <a:p>
            <a:pPr lvl="1"/>
            <a:r>
              <a:rPr lang="en-US" dirty="0" smtClean="0"/>
              <a:t>If unmatched, may apply to any program</a:t>
            </a:r>
          </a:p>
          <a:p>
            <a:pPr lvl="8"/>
            <a:endParaRPr lang="en-US" dirty="0" smtClean="0"/>
          </a:p>
          <a:p>
            <a:r>
              <a:rPr lang="en-US" dirty="0" smtClean="0"/>
              <a:t>Must submit SOAP application through ERAS</a:t>
            </a:r>
          </a:p>
        </p:txBody>
      </p:sp>
    </p:spTree>
    <p:extLst>
      <p:ext uri="{BB962C8B-B14F-4D97-AF65-F5344CB8AC3E}">
        <p14:creationId xmlns:p14="http://schemas.microsoft.com/office/powerpoint/2010/main" val="606794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March Match-ness!!!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1401" y="1606715"/>
            <a:ext cx="5389198" cy="5161375"/>
          </a:xfrm>
        </p:spPr>
      </p:pic>
    </p:spTree>
    <p:extLst>
      <p:ext uri="{BB962C8B-B14F-4D97-AF65-F5344CB8AC3E}">
        <p14:creationId xmlns:p14="http://schemas.microsoft.com/office/powerpoint/2010/main" val="846783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957986"/>
            <a:ext cx="4644093" cy="309644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272" y="2591593"/>
            <a:ext cx="5194262" cy="3462841"/>
          </a:xfrm>
          <a:prstGeom prst="rect">
            <a:avLst/>
          </a:prstGeom>
        </p:spPr>
      </p:pic>
      <p:sp>
        <p:nvSpPr>
          <p:cNvPr id="6" name="Content Placeholder 5"/>
          <p:cNvSpPr>
            <a:spLocks noGrp="1"/>
          </p:cNvSpPr>
          <p:nvPr>
            <p:ph idx="1"/>
          </p:nvPr>
        </p:nvSpPr>
        <p:spPr/>
        <p:txBody>
          <a:bodyPr/>
          <a:lstStyle/>
          <a:p>
            <a:r>
              <a:rPr lang="en-US" dirty="0" smtClean="0"/>
              <a:t>Cashman Cell: (843) 367-8877</a:t>
            </a:r>
            <a:endParaRPr lang="en-US" dirty="0"/>
          </a:p>
        </p:txBody>
      </p:sp>
      <p:pic>
        <p:nvPicPr>
          <p:cNvPr id="7" name="Picture 6"/>
          <p:cNvPicPr>
            <a:picLocks noChangeAspect="1"/>
          </p:cNvPicPr>
          <p:nvPr/>
        </p:nvPicPr>
        <p:blipFill>
          <a:blip r:embed="rId4"/>
          <a:stretch>
            <a:fillRect/>
          </a:stretch>
        </p:blipFill>
        <p:spPr>
          <a:xfrm>
            <a:off x="7683655" y="102939"/>
            <a:ext cx="3811634" cy="2855047"/>
          </a:xfrm>
          <a:prstGeom prst="rect">
            <a:avLst/>
          </a:prstGeom>
        </p:spPr>
      </p:pic>
    </p:spTree>
    <p:extLst>
      <p:ext uri="{BB962C8B-B14F-4D97-AF65-F5344CB8AC3E}">
        <p14:creationId xmlns:p14="http://schemas.microsoft.com/office/powerpoint/2010/main" val="2550818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comment about the match process</a:t>
            </a:r>
            <a:endParaRPr lang="en-US" dirty="0"/>
          </a:p>
        </p:txBody>
      </p:sp>
      <p:sp>
        <p:nvSpPr>
          <p:cNvPr id="3" name="Content Placeholder 2"/>
          <p:cNvSpPr>
            <a:spLocks noGrp="1"/>
          </p:cNvSpPr>
          <p:nvPr>
            <p:ph idx="1"/>
          </p:nvPr>
        </p:nvSpPr>
        <p:spPr/>
        <p:txBody>
          <a:bodyPr/>
          <a:lstStyle/>
          <a:p>
            <a:r>
              <a:rPr lang="en-US" dirty="0" smtClean="0"/>
              <a:t>It is ‘applicant friendly’</a:t>
            </a:r>
          </a:p>
          <a:p>
            <a:r>
              <a:rPr lang="en-US" dirty="0" smtClean="0"/>
              <a:t>Short video that can be very helpful:</a:t>
            </a:r>
          </a:p>
          <a:p>
            <a:pPr lvl="1"/>
            <a:r>
              <a:rPr lang="en-US" dirty="0" smtClean="0">
                <a:hlinkClick r:id="rId2"/>
              </a:rPr>
              <a:t>How the NRMP matching algorithm works</a:t>
            </a:r>
            <a:endParaRPr lang="en-US" dirty="0" smtClean="0"/>
          </a:p>
          <a:p>
            <a:endParaRPr lang="en-US" dirty="0" smtClean="0"/>
          </a:p>
          <a:p>
            <a:endParaRPr lang="en-US" dirty="0"/>
          </a:p>
        </p:txBody>
      </p:sp>
    </p:spTree>
    <p:extLst>
      <p:ext uri="{BB962C8B-B14F-4D97-AF65-F5344CB8AC3E}">
        <p14:creationId xmlns:p14="http://schemas.microsoft.com/office/powerpoint/2010/main" val="3307184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ERAS and how the process starts</a:t>
            </a:r>
            <a:endParaRPr lang="en-US" dirty="0"/>
          </a:p>
        </p:txBody>
      </p:sp>
      <p:sp>
        <p:nvSpPr>
          <p:cNvPr id="3" name="Content Placeholder 2"/>
          <p:cNvSpPr>
            <a:spLocks noGrp="1"/>
          </p:cNvSpPr>
          <p:nvPr>
            <p:ph idx="1"/>
          </p:nvPr>
        </p:nvSpPr>
        <p:spPr>
          <a:xfrm>
            <a:off x="838200" y="1825625"/>
            <a:ext cx="10515600" cy="4797012"/>
          </a:xfrm>
        </p:spPr>
        <p:txBody>
          <a:bodyPr>
            <a:normAutofit fontScale="92500" lnSpcReduction="20000"/>
          </a:bodyPr>
          <a:lstStyle/>
          <a:p>
            <a:r>
              <a:rPr lang="en-US" dirty="0" smtClean="0"/>
              <a:t>ERAS: Electronic Residency Application Service</a:t>
            </a:r>
          </a:p>
          <a:p>
            <a:pPr lvl="1"/>
            <a:r>
              <a:rPr lang="en-US" dirty="0" smtClean="0"/>
              <a:t>Personal statement and Letters of Recommendation </a:t>
            </a:r>
          </a:p>
          <a:p>
            <a:pPr lvl="1"/>
            <a:r>
              <a:rPr lang="en-US" dirty="0" smtClean="0"/>
              <a:t>Dean’s letter (includes grades, scatter plot, clinical assessment, comments from biomed, clinical, student services and Dean)</a:t>
            </a:r>
          </a:p>
          <a:p>
            <a:pPr lvl="8"/>
            <a:endParaRPr lang="en-US" dirty="0" smtClean="0"/>
          </a:p>
          <a:p>
            <a:r>
              <a:rPr lang="en-US" dirty="0"/>
              <a:t>AOA: American Osteopathic Association</a:t>
            </a:r>
          </a:p>
          <a:p>
            <a:pPr lvl="1"/>
            <a:r>
              <a:rPr lang="en-US" dirty="0"/>
              <a:t>Osteopathic programs that rank through NMS</a:t>
            </a:r>
          </a:p>
          <a:p>
            <a:pPr lvl="1"/>
            <a:r>
              <a:rPr lang="en-US" dirty="0"/>
              <a:t>February match </a:t>
            </a:r>
            <a:r>
              <a:rPr lang="en-US" dirty="0" smtClean="0"/>
              <a:t>date</a:t>
            </a:r>
          </a:p>
          <a:p>
            <a:pPr lvl="8"/>
            <a:endParaRPr lang="en-US" dirty="0" smtClean="0"/>
          </a:p>
          <a:p>
            <a:r>
              <a:rPr lang="en-US" dirty="0"/>
              <a:t>NMS: National Matching Services</a:t>
            </a:r>
          </a:p>
          <a:p>
            <a:pPr lvl="1"/>
            <a:r>
              <a:rPr lang="en-US" dirty="0"/>
              <a:t>The ‘Osteopathic’ match</a:t>
            </a:r>
          </a:p>
          <a:p>
            <a:pPr lvl="1"/>
            <a:r>
              <a:rPr lang="en-US" dirty="0"/>
              <a:t>Scramble for the students who do not match</a:t>
            </a:r>
          </a:p>
          <a:p>
            <a:pPr lvl="8"/>
            <a:endParaRPr lang="en-US" dirty="0"/>
          </a:p>
          <a:p>
            <a:r>
              <a:rPr lang="en-US" dirty="0"/>
              <a:t>Scramble: AOA post-match week program to fill positions that were not filled during the match</a:t>
            </a:r>
          </a:p>
          <a:p>
            <a:pPr marL="0" indent="0">
              <a:buNone/>
            </a:pPr>
            <a:endParaRPr lang="en-US" dirty="0"/>
          </a:p>
        </p:txBody>
      </p:sp>
    </p:spTree>
    <p:extLst>
      <p:ext uri="{BB962C8B-B14F-4D97-AF65-F5344CB8AC3E}">
        <p14:creationId xmlns:p14="http://schemas.microsoft.com/office/powerpoint/2010/main" val="3176885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some terms</a:t>
            </a:r>
            <a:endParaRPr lang="en-US" dirty="0"/>
          </a:p>
        </p:txBody>
      </p:sp>
      <p:sp>
        <p:nvSpPr>
          <p:cNvPr id="3" name="Content Placeholder 2"/>
          <p:cNvSpPr>
            <a:spLocks noGrp="1"/>
          </p:cNvSpPr>
          <p:nvPr>
            <p:ph idx="1"/>
          </p:nvPr>
        </p:nvSpPr>
        <p:spPr>
          <a:xfrm>
            <a:off x="838200" y="1825624"/>
            <a:ext cx="10515600" cy="4824557"/>
          </a:xfrm>
        </p:spPr>
        <p:txBody>
          <a:bodyPr>
            <a:normAutofit/>
          </a:bodyPr>
          <a:lstStyle/>
          <a:p>
            <a:r>
              <a:rPr lang="en-US" dirty="0"/>
              <a:t>ACGME: Accreditation Council for Graduate Medical Education</a:t>
            </a:r>
          </a:p>
          <a:p>
            <a:pPr lvl="1"/>
            <a:r>
              <a:rPr lang="en-US" dirty="0"/>
              <a:t>Osteopathic and “Allopathic” programs rank through </a:t>
            </a:r>
            <a:r>
              <a:rPr lang="en-US" dirty="0" smtClean="0"/>
              <a:t>NRMP</a:t>
            </a:r>
            <a:endParaRPr lang="en-US" dirty="0"/>
          </a:p>
          <a:p>
            <a:pPr lvl="1"/>
            <a:r>
              <a:rPr lang="en-US" dirty="0"/>
              <a:t>March match date</a:t>
            </a:r>
          </a:p>
          <a:p>
            <a:pPr lvl="8"/>
            <a:endParaRPr lang="en-US" dirty="0" smtClean="0"/>
          </a:p>
          <a:p>
            <a:r>
              <a:rPr lang="en-US" dirty="0" smtClean="0"/>
              <a:t>NRMP</a:t>
            </a:r>
            <a:r>
              <a:rPr lang="en-US" dirty="0"/>
              <a:t>: National Residency Matching Program</a:t>
            </a:r>
          </a:p>
          <a:p>
            <a:pPr lvl="1"/>
            <a:r>
              <a:rPr lang="en-US" dirty="0"/>
              <a:t>Will be the only matching program starting in 2020</a:t>
            </a:r>
          </a:p>
          <a:p>
            <a:pPr lvl="1"/>
            <a:r>
              <a:rPr lang="en-US" dirty="0"/>
              <a:t>Has the SOAP (Supplemental Offer and Acceptance Program) for the students who do not match</a:t>
            </a:r>
          </a:p>
          <a:p>
            <a:pPr lvl="8"/>
            <a:endParaRPr lang="en-US" dirty="0" smtClean="0"/>
          </a:p>
          <a:p>
            <a:r>
              <a:rPr lang="en-US" dirty="0" smtClean="0"/>
              <a:t>SOAP: Supplemental Offer and Acceptance Program</a:t>
            </a:r>
          </a:p>
          <a:p>
            <a:pPr lvl="1"/>
            <a:r>
              <a:rPr lang="en-US" dirty="0" smtClean="0"/>
              <a:t>How students rank into residency after the initial match</a:t>
            </a:r>
          </a:p>
          <a:p>
            <a:endParaRPr lang="en-US" dirty="0"/>
          </a:p>
        </p:txBody>
      </p:sp>
    </p:spTree>
    <p:extLst>
      <p:ext uri="{BB962C8B-B14F-4D97-AF65-F5344CB8AC3E}">
        <p14:creationId xmlns:p14="http://schemas.microsoft.com/office/powerpoint/2010/main" val="2464954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Residency Programs by ERAS</a:t>
            </a:r>
            <a:endParaRPr lang="en-US" dirty="0"/>
          </a:p>
        </p:txBody>
      </p:sp>
      <p:sp>
        <p:nvSpPr>
          <p:cNvPr id="3" name="Content Placeholder 2"/>
          <p:cNvSpPr>
            <a:spLocks noGrp="1"/>
          </p:cNvSpPr>
          <p:nvPr>
            <p:ph idx="1"/>
          </p:nvPr>
        </p:nvSpPr>
        <p:spPr/>
        <p:txBody>
          <a:bodyPr>
            <a:normAutofit lnSpcReduction="10000"/>
          </a:bodyPr>
          <a:lstStyle/>
          <a:p>
            <a:r>
              <a:rPr lang="en-US" dirty="0"/>
              <a:t>Categorical Programs: A program that is 3-5 years in length and begins with year </a:t>
            </a:r>
            <a:r>
              <a:rPr lang="en-US" dirty="0" smtClean="0"/>
              <a:t>1</a:t>
            </a:r>
            <a:r>
              <a:rPr lang="en-US" dirty="0" smtClean="0">
                <a:solidFill>
                  <a:srgbClr val="FF0000"/>
                </a:solidFill>
              </a:rPr>
              <a:t> </a:t>
            </a:r>
          </a:p>
          <a:p>
            <a:pPr lvl="1"/>
            <a:r>
              <a:rPr lang="en-US" dirty="0" smtClean="0"/>
              <a:t>Listed as ‘C’ in ERAS </a:t>
            </a:r>
          </a:p>
          <a:p>
            <a:pPr lvl="1"/>
            <a:r>
              <a:rPr lang="en-US" dirty="0" smtClean="0"/>
              <a:t>May be listed as “M” for some medicine and pediatric programs</a:t>
            </a:r>
          </a:p>
          <a:p>
            <a:pPr lvl="8"/>
            <a:endParaRPr lang="en-US" dirty="0">
              <a:solidFill>
                <a:srgbClr val="FF0000"/>
              </a:solidFill>
            </a:endParaRPr>
          </a:p>
          <a:p>
            <a:r>
              <a:rPr lang="en-US" dirty="0"/>
              <a:t>Preliminary/Transitional year: The first year of residency.  Often at a site different than the following years of </a:t>
            </a:r>
            <a:r>
              <a:rPr lang="en-US" dirty="0" smtClean="0"/>
              <a:t>residency</a:t>
            </a:r>
          </a:p>
          <a:p>
            <a:pPr lvl="1"/>
            <a:r>
              <a:rPr lang="en-US" dirty="0" smtClean="0"/>
              <a:t>Listed as “P” in NRMP</a:t>
            </a:r>
          </a:p>
          <a:p>
            <a:pPr lvl="8"/>
            <a:endParaRPr lang="en-US" dirty="0"/>
          </a:p>
          <a:p>
            <a:r>
              <a:rPr lang="en-US" dirty="0"/>
              <a:t>Advanced position: programs that start in residency year </a:t>
            </a:r>
            <a:r>
              <a:rPr lang="en-US" dirty="0" smtClean="0"/>
              <a:t>2</a:t>
            </a:r>
          </a:p>
          <a:p>
            <a:pPr lvl="1"/>
            <a:r>
              <a:rPr lang="en-US" dirty="0" smtClean="0"/>
              <a:t>Listed as “A” in NRMP</a:t>
            </a:r>
            <a:endParaRPr lang="en-US" dirty="0"/>
          </a:p>
          <a:p>
            <a:endParaRPr lang="en-US" dirty="0"/>
          </a:p>
        </p:txBody>
      </p:sp>
    </p:spTree>
    <p:extLst>
      <p:ext uri="{BB962C8B-B14F-4D97-AF65-F5344CB8AC3E}">
        <p14:creationId xmlns:p14="http://schemas.microsoft.com/office/powerpoint/2010/main" val="4291883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AOA Match</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05280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AOA Match Day</a:t>
            </a:r>
            <a:endParaRPr lang="en-US" dirty="0"/>
          </a:p>
        </p:txBody>
      </p:sp>
      <p:sp>
        <p:nvSpPr>
          <p:cNvPr id="3" name="Content Placeholder 2"/>
          <p:cNvSpPr>
            <a:spLocks noGrp="1"/>
          </p:cNvSpPr>
          <p:nvPr>
            <p:ph idx="1"/>
          </p:nvPr>
        </p:nvSpPr>
        <p:spPr>
          <a:xfrm>
            <a:off x="838200" y="1825624"/>
            <a:ext cx="10515600" cy="4672567"/>
          </a:xfrm>
        </p:spPr>
        <p:txBody>
          <a:bodyPr>
            <a:normAutofit fontScale="92500" lnSpcReduction="20000"/>
          </a:bodyPr>
          <a:lstStyle/>
          <a:p>
            <a:r>
              <a:rPr lang="en-US" dirty="0" smtClean="0"/>
              <a:t>February 4, 2019!!!</a:t>
            </a:r>
          </a:p>
          <a:p>
            <a:r>
              <a:rPr lang="en-US" dirty="0" smtClean="0"/>
              <a:t>Final time there will be an AOA match</a:t>
            </a:r>
          </a:p>
          <a:p>
            <a:r>
              <a:rPr lang="en-US" dirty="0" smtClean="0"/>
              <a:t>January 8</a:t>
            </a:r>
            <a:r>
              <a:rPr lang="en-US" baseline="30000" dirty="0" smtClean="0"/>
              <a:t>th</a:t>
            </a:r>
            <a:r>
              <a:rPr lang="en-US" dirty="0" smtClean="0"/>
              <a:t>, the rank order list opened</a:t>
            </a:r>
          </a:p>
          <a:p>
            <a:r>
              <a:rPr lang="en-US" dirty="0" smtClean="0"/>
              <a:t>January 18</a:t>
            </a:r>
            <a:r>
              <a:rPr lang="en-US" baseline="30000" dirty="0" smtClean="0"/>
              <a:t>th</a:t>
            </a:r>
            <a:r>
              <a:rPr lang="en-US" dirty="0" smtClean="0"/>
              <a:t> is the final date for students to submit a ‘rank order list’</a:t>
            </a:r>
          </a:p>
          <a:p>
            <a:r>
              <a:rPr lang="en-US" dirty="0" smtClean="0"/>
              <a:t>February 4</a:t>
            </a:r>
            <a:r>
              <a:rPr lang="en-US" baseline="30000" dirty="0" smtClean="0"/>
              <a:t>th</a:t>
            </a:r>
            <a:r>
              <a:rPr lang="en-US" dirty="0" smtClean="0"/>
              <a:t>: Results  of the Match are released to all participants in the Match </a:t>
            </a:r>
          </a:p>
          <a:p>
            <a:pPr lvl="1"/>
            <a:r>
              <a:rPr lang="en-US" dirty="0" smtClean="0"/>
              <a:t>In this match, students will know where he or she has matched on Feb. 4th (this is different than ACGME)</a:t>
            </a:r>
          </a:p>
          <a:p>
            <a:pPr lvl="1"/>
            <a:r>
              <a:rPr lang="en-US" dirty="0" smtClean="0"/>
              <a:t>Beginning at noon, students who did not match may contact programs with open positions…the SCRAMBLE</a:t>
            </a:r>
            <a:r>
              <a:rPr lang="en-US" dirty="0" smtClean="0"/>
              <a:t>! (we may have this earlier)</a:t>
            </a:r>
            <a:endParaRPr lang="en-US" dirty="0" smtClean="0"/>
          </a:p>
          <a:p>
            <a:pPr lvl="1"/>
            <a:r>
              <a:rPr lang="en-US" dirty="0" smtClean="0"/>
              <a:t>AOA will release a list of available positions</a:t>
            </a:r>
          </a:p>
          <a:p>
            <a:pPr lvl="1"/>
            <a:r>
              <a:rPr lang="en-US" dirty="0" smtClean="0"/>
              <a:t>We will try to keep in touch with programs to see if there are still open positions (some may move positions to the ACGME match instead of picking up residents in the scramble)</a:t>
            </a:r>
            <a:endParaRPr lang="en-US" dirty="0"/>
          </a:p>
        </p:txBody>
      </p:sp>
    </p:spTree>
    <p:extLst>
      <p:ext uri="{BB962C8B-B14F-4D97-AF65-F5344CB8AC3E}">
        <p14:creationId xmlns:p14="http://schemas.microsoft.com/office/powerpoint/2010/main" val="3224207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AOA Scramble</a:t>
            </a:r>
            <a:endParaRPr lang="en-US" dirty="0"/>
          </a:p>
        </p:txBody>
      </p:sp>
      <p:sp>
        <p:nvSpPr>
          <p:cNvPr id="3" name="Content Placeholder 2"/>
          <p:cNvSpPr>
            <a:spLocks noGrp="1"/>
          </p:cNvSpPr>
          <p:nvPr>
            <p:ph idx="1"/>
          </p:nvPr>
        </p:nvSpPr>
        <p:spPr>
          <a:xfrm>
            <a:off x="838200" y="1825624"/>
            <a:ext cx="10515600" cy="4686011"/>
          </a:xfrm>
        </p:spPr>
        <p:txBody>
          <a:bodyPr>
            <a:normAutofit fontScale="92500" lnSpcReduction="20000"/>
          </a:bodyPr>
          <a:lstStyle/>
          <a:p>
            <a:r>
              <a:rPr lang="en-US" dirty="0" smtClean="0"/>
              <a:t>The AOA will post </a:t>
            </a:r>
            <a:r>
              <a:rPr lang="en-US" dirty="0" smtClean="0"/>
              <a:t>the list of the open positions</a:t>
            </a:r>
          </a:p>
          <a:p>
            <a:pPr lvl="1"/>
            <a:r>
              <a:rPr lang="en-US" dirty="0" smtClean="0"/>
              <a:t>As soon as we have </a:t>
            </a:r>
            <a:r>
              <a:rPr lang="en-US" dirty="0" smtClean="0"/>
              <a:t>the list (or when it is posted), </a:t>
            </a:r>
            <a:r>
              <a:rPr lang="en-US" dirty="0" smtClean="0"/>
              <a:t>we will make copies and distribute to chairs who are available and on </a:t>
            </a:r>
            <a:r>
              <a:rPr lang="en-US" dirty="0" smtClean="0"/>
              <a:t>campus</a:t>
            </a:r>
          </a:p>
          <a:p>
            <a:pPr lvl="1"/>
            <a:r>
              <a:rPr lang="en-US" dirty="0" smtClean="0"/>
              <a:t>Has been different times in the past</a:t>
            </a:r>
            <a:endParaRPr lang="en-US" dirty="0" smtClean="0"/>
          </a:p>
          <a:p>
            <a:pPr lvl="8"/>
            <a:endParaRPr lang="en-US" dirty="0" smtClean="0"/>
          </a:p>
          <a:p>
            <a:r>
              <a:rPr lang="en-US" dirty="0" smtClean="0"/>
              <a:t>Students and programs negotiate directly with each other</a:t>
            </a:r>
          </a:p>
          <a:p>
            <a:pPr lvl="1"/>
            <a:r>
              <a:rPr lang="en-US" dirty="0" smtClean="0"/>
              <a:t>Students should contact and try to obtain and interview with programs who have open positions</a:t>
            </a:r>
          </a:p>
          <a:p>
            <a:pPr lvl="1"/>
            <a:r>
              <a:rPr lang="en-US" dirty="0" smtClean="0"/>
              <a:t>When a student reaches a contractual agreement (and has the contract in hand), the student must sign first and then the student will be ‘matched’ </a:t>
            </a:r>
          </a:p>
          <a:p>
            <a:pPr lvl="2"/>
            <a:r>
              <a:rPr lang="en-US" dirty="0" smtClean="0"/>
              <a:t>A student may receive offers from multiple programs, so it is not completed until the contract is signed</a:t>
            </a:r>
          </a:p>
          <a:p>
            <a:pPr lvl="8"/>
            <a:endParaRPr lang="en-US" dirty="0"/>
          </a:p>
          <a:p>
            <a:r>
              <a:rPr lang="en-US" dirty="0" smtClean="0"/>
              <a:t>Chairs, advisors, school representatives may contact programs on a student’s </a:t>
            </a:r>
            <a:r>
              <a:rPr lang="en-US" dirty="0" smtClean="0"/>
              <a:t>behalf after noon</a:t>
            </a:r>
            <a:endParaRPr lang="en-US" dirty="0" smtClean="0"/>
          </a:p>
          <a:p>
            <a:pPr lvl="1"/>
            <a:r>
              <a:rPr lang="en-US" dirty="0" smtClean="0"/>
              <a:t>Some schools do not do this, so it is a benefit to our unmatched students!</a:t>
            </a:r>
          </a:p>
          <a:p>
            <a:endParaRPr lang="en-US" dirty="0"/>
          </a:p>
        </p:txBody>
      </p:sp>
    </p:spTree>
    <p:extLst>
      <p:ext uri="{BB962C8B-B14F-4D97-AF65-F5344CB8AC3E}">
        <p14:creationId xmlns:p14="http://schemas.microsoft.com/office/powerpoint/2010/main" val="1444885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TotalTime>
  <Words>1788</Words>
  <Application>Microsoft Office PowerPoint</Application>
  <PresentationFormat>Widescreen</PresentationFormat>
  <Paragraphs>211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Match Day Prep!</vt:lpstr>
      <vt:lpstr>Objectives </vt:lpstr>
      <vt:lpstr>A comment about the match process</vt:lpstr>
      <vt:lpstr>Defining ERAS and how the process starts</vt:lpstr>
      <vt:lpstr>Defining some terms</vt:lpstr>
      <vt:lpstr>Defining Residency Programs by ERAS</vt:lpstr>
      <vt:lpstr>AOA Match</vt:lpstr>
      <vt:lpstr>AOA Match Day</vt:lpstr>
      <vt:lpstr>AOA Scramble</vt:lpstr>
      <vt:lpstr>AOA Scramble, continued…</vt:lpstr>
      <vt:lpstr>Tips on the Scramble</vt:lpstr>
      <vt:lpstr>Emotional support for the student</vt:lpstr>
      <vt:lpstr>Other support for the student</vt:lpstr>
      <vt:lpstr>ACGME Match</vt:lpstr>
      <vt:lpstr>ACGME Match Day</vt:lpstr>
      <vt:lpstr>SOAP process</vt:lpstr>
      <vt:lpstr>SOAP process continued…</vt:lpstr>
      <vt:lpstr>SOAP process continued…</vt:lpstr>
      <vt:lpstr>Comparing the two matches</vt:lpstr>
      <vt:lpstr>Role of Faculty </vt:lpstr>
      <vt:lpstr>More information for unmatched students</vt:lpstr>
      <vt:lpstr>March Match-ness!!!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 Day Prep!</dc:title>
  <dc:creator>Cashman, Jeff</dc:creator>
  <cp:lastModifiedBy>Cashman, Jeff</cp:lastModifiedBy>
  <cp:revision>33</cp:revision>
  <dcterms:created xsi:type="dcterms:W3CDTF">2018-12-03T13:46:49Z</dcterms:created>
  <dcterms:modified xsi:type="dcterms:W3CDTF">2019-01-25T19:54:08Z</dcterms:modified>
</cp:coreProperties>
</file>