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4" r:id="rId4"/>
    <p:sldId id="260" r:id="rId5"/>
    <p:sldId id="265" r:id="rId6"/>
    <p:sldId id="262" r:id="rId7"/>
    <p:sldId id="263" r:id="rId8"/>
    <p:sldId id="261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2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FE97-D0B3-4D95-8689-E15ABFC433DF}" type="datetimeFigureOut">
              <a:rPr lang="en-US" smtClean="0"/>
              <a:pPr/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6315-DD4B-452B-A339-BE67D5E23E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120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FE97-D0B3-4D95-8689-E15ABFC433DF}" type="datetimeFigureOut">
              <a:rPr lang="en-US" smtClean="0"/>
              <a:pPr/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6315-DD4B-452B-A339-BE67D5E23E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423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FE97-D0B3-4D95-8689-E15ABFC433DF}" type="datetimeFigureOut">
              <a:rPr lang="en-US" smtClean="0"/>
              <a:pPr/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6315-DD4B-452B-A339-BE67D5E23E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590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FE97-D0B3-4D95-8689-E15ABFC433DF}" type="datetimeFigureOut">
              <a:rPr lang="en-US" smtClean="0"/>
              <a:pPr/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6315-DD4B-452B-A339-BE67D5E23E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39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FE97-D0B3-4D95-8689-E15ABFC433DF}" type="datetimeFigureOut">
              <a:rPr lang="en-US" smtClean="0"/>
              <a:pPr/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6315-DD4B-452B-A339-BE67D5E23E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996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FE97-D0B3-4D95-8689-E15ABFC433DF}" type="datetimeFigureOut">
              <a:rPr lang="en-US" smtClean="0"/>
              <a:pPr/>
              <a:t>6/18/2019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6315-DD4B-452B-A339-BE67D5E23E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006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FE97-D0B3-4D95-8689-E15ABFC433DF}" type="datetimeFigureOut">
              <a:rPr lang="en-US" smtClean="0"/>
              <a:pPr/>
              <a:t>6/18/2019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6315-DD4B-452B-A339-BE67D5E23E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463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FE97-D0B3-4D95-8689-E15ABFC433DF}" type="datetimeFigureOut">
              <a:rPr lang="en-US" smtClean="0"/>
              <a:pPr/>
              <a:t>6/18/2019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6315-DD4B-452B-A339-BE67D5E23E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918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FE97-D0B3-4D95-8689-E15ABFC433DF}" type="datetimeFigureOut">
              <a:rPr lang="en-US" smtClean="0"/>
              <a:pPr/>
              <a:t>6/18/2019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6315-DD4B-452B-A339-BE67D5E23E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13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FE97-D0B3-4D95-8689-E15ABFC433DF}" type="datetimeFigureOut">
              <a:rPr lang="en-US" smtClean="0"/>
              <a:pPr/>
              <a:t>6/18/2019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6315-DD4B-452B-A339-BE67D5E23E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387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FE97-D0B3-4D95-8689-E15ABFC433DF}" type="datetimeFigureOut">
              <a:rPr lang="en-US" smtClean="0"/>
              <a:pPr/>
              <a:t>6/18/2019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6315-DD4B-452B-A339-BE67D5E23E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578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DFE97-D0B3-4D95-8689-E15ABFC433DF}" type="datetimeFigureOut">
              <a:rPr lang="en-US" smtClean="0"/>
              <a:pPr/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B6315-DD4B-452B-A339-BE67D5E23E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644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Garamond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nbomeapp.nbome.org/pls/apex_prod/f?p=301:5:473036973674:::5::" TargetMode="External"/><Relationship Id="rId2" Type="http://schemas.openxmlformats.org/officeDocument/2006/relationships/hyperlink" Target="https://nbomeapp.nbome.org/pls/apex_prod/f?p=301:5:16770891652683:::5::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6437" y="838200"/>
            <a:ext cx="11571318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A30046"/>
                </a:solidFill>
                <a:latin typeface="Garamond" pitchFamily="18" charset="0"/>
              </a:rPr>
              <a:t>Integratio</a:t>
            </a:r>
            <a:r>
              <a:rPr lang="en-US" b="1" dirty="0" smtClean="0">
                <a:solidFill>
                  <a:srgbClr val="A30046"/>
                </a:solidFill>
              </a:rPr>
              <a:t>n of Osteopathic Findings into Items</a:t>
            </a:r>
            <a:endParaRPr lang="en-US" b="1" dirty="0">
              <a:solidFill>
                <a:srgbClr val="A30046"/>
              </a:solidFill>
              <a:latin typeface="Garamon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74225" y="3306070"/>
            <a:ext cx="7939209" cy="2354898"/>
          </a:xfrm>
        </p:spPr>
        <p:txBody>
          <a:bodyPr>
            <a:normAutofit fontScale="62500" lnSpcReduction="20000"/>
          </a:bodyPr>
          <a:lstStyle/>
          <a:p>
            <a:r>
              <a:rPr lang="en-US" sz="2800" dirty="0" smtClean="0"/>
              <a:t>Bethany Powers, DO</a:t>
            </a:r>
          </a:p>
          <a:p>
            <a:r>
              <a:rPr lang="en-US" sz="2800" dirty="0" smtClean="0"/>
              <a:t>Discipline Chair of Osteopathic Manipulative Medicine</a:t>
            </a:r>
          </a:p>
          <a:p>
            <a:endParaRPr lang="en-US" sz="2800" dirty="0" smtClean="0"/>
          </a:p>
          <a:p>
            <a:r>
              <a:rPr lang="en-US" sz="2800" dirty="0" smtClean="0"/>
              <a:t>Amber Stroupe, DO, FAAP, FACOP, FACP</a:t>
            </a:r>
          </a:p>
          <a:p>
            <a:r>
              <a:rPr lang="en-US" sz="2800" dirty="0" smtClean="0"/>
              <a:t>Assistant Professor of Internal Medicine</a:t>
            </a:r>
          </a:p>
          <a:p>
            <a:endParaRPr lang="en-US" sz="2800" dirty="0" smtClean="0"/>
          </a:p>
          <a:p>
            <a:r>
              <a:rPr lang="en-US" sz="2800" dirty="0" smtClean="0"/>
              <a:t>June 18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, 2019</a:t>
            </a:r>
          </a:p>
          <a:p>
            <a:r>
              <a:rPr lang="en-US" sz="2800" dirty="0" smtClean="0"/>
              <a:t>Faculty Development</a:t>
            </a:r>
            <a:endParaRPr lang="en-US" sz="2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697581"/>
            <a:ext cx="2024723" cy="3580563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2192" y="18842"/>
            <a:ext cx="12179808" cy="609600"/>
          </a:xfrm>
          <a:prstGeom prst="rect">
            <a:avLst/>
          </a:prstGeom>
          <a:solidFill>
            <a:srgbClr val="F17620"/>
          </a:solidFill>
          <a:ln>
            <a:solidFill>
              <a:srgbClr val="A899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2192" y="6667500"/>
            <a:ext cx="12179808" cy="190500"/>
          </a:xfrm>
          <a:prstGeom prst="rect">
            <a:avLst/>
          </a:prstGeom>
          <a:solidFill>
            <a:srgbClr val="8C1A3F"/>
          </a:solidFill>
          <a:ln>
            <a:solidFill>
              <a:srgbClr val="A899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9065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81000" y="457200"/>
            <a:ext cx="102870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A30046"/>
                </a:solidFill>
              </a:rPr>
              <a:t>Objectives</a:t>
            </a:r>
            <a:endParaRPr lang="en-US" b="1" dirty="0">
              <a:solidFill>
                <a:srgbClr val="A30046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380999" y="2133600"/>
            <a:ext cx="11368765" cy="4373563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Recognize </a:t>
            </a:r>
            <a:r>
              <a:rPr lang="en-US" dirty="0"/>
              <a:t>components of the osteopathic structural examination</a:t>
            </a:r>
            <a:r>
              <a:rPr lang="en-US" dirty="0" smtClean="0"/>
              <a:t>.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 smtClean="0"/>
              <a:t>Identify </a:t>
            </a:r>
            <a:r>
              <a:rPr lang="en-US" dirty="0"/>
              <a:t>recent osteopathic research studies</a:t>
            </a:r>
            <a:r>
              <a:rPr lang="en-US" dirty="0" smtClean="0"/>
              <a:t>.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 smtClean="0"/>
              <a:t>Incorporate </a:t>
            </a:r>
            <a:r>
              <a:rPr lang="en-US" dirty="0"/>
              <a:t>osteopathic examination findings into item writing.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83772" y="6629400"/>
            <a:ext cx="11365992" cy="0"/>
          </a:xfrm>
          <a:prstGeom prst="line">
            <a:avLst/>
          </a:prstGeom>
          <a:ln w="12700">
            <a:solidFill>
              <a:srgbClr val="A899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600" y="274322"/>
            <a:ext cx="853165" cy="1508756"/>
          </a:xfrm>
        </p:spPr>
      </p:pic>
    </p:spTree>
    <p:extLst>
      <p:ext uri="{BB962C8B-B14F-4D97-AF65-F5344CB8AC3E}">
        <p14:creationId xmlns:p14="http://schemas.microsoft.com/office/powerpoint/2010/main" val="1198982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81000" y="457200"/>
            <a:ext cx="102870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A30046"/>
                </a:solidFill>
              </a:rPr>
              <a:t>Facilitators</a:t>
            </a:r>
            <a:endParaRPr lang="en-US" b="1" dirty="0">
              <a:solidFill>
                <a:srgbClr val="A30046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380999" y="2133600"/>
            <a:ext cx="11368765" cy="4373563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Rebecca Bowers, DO</a:t>
            </a:r>
          </a:p>
          <a:p>
            <a:pPr lvl="0"/>
            <a:r>
              <a:rPr lang="en-US" dirty="0" smtClean="0"/>
              <a:t>Lisa Carroll, MD</a:t>
            </a:r>
          </a:p>
          <a:p>
            <a:pPr lvl="0"/>
            <a:r>
              <a:rPr lang="en-US" dirty="0" smtClean="0"/>
              <a:t>Bethany Powers, DO</a:t>
            </a:r>
          </a:p>
          <a:p>
            <a:pPr lvl="0"/>
            <a:r>
              <a:rPr lang="en-US" dirty="0" smtClean="0"/>
              <a:t>Amber Stroupe, DO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83772" y="6629400"/>
            <a:ext cx="11365992" cy="0"/>
          </a:xfrm>
          <a:prstGeom prst="line">
            <a:avLst/>
          </a:prstGeom>
          <a:ln w="12700">
            <a:solidFill>
              <a:srgbClr val="A899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600" y="274322"/>
            <a:ext cx="853165" cy="1508756"/>
          </a:xfrm>
        </p:spPr>
      </p:pic>
    </p:spTree>
    <p:extLst>
      <p:ext uri="{BB962C8B-B14F-4D97-AF65-F5344CB8AC3E}">
        <p14:creationId xmlns:p14="http://schemas.microsoft.com/office/powerpoint/2010/main" val="683058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81000" y="457200"/>
            <a:ext cx="102870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A30046"/>
                </a:solidFill>
              </a:rPr>
              <a:t>Item Example #1</a:t>
            </a:r>
            <a:endParaRPr lang="en-US" b="1" dirty="0">
              <a:solidFill>
                <a:srgbClr val="A30046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380999" y="2133600"/>
            <a:ext cx="11368765" cy="43735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A 22-year-old male marathon runner presents to the office with complaint of right-sided rib pain when he runs long distances. Physical examination reveals normal heart and lung findings and </a:t>
            </a:r>
            <a:r>
              <a:rPr lang="en-US" b="1" dirty="0" smtClean="0">
                <a:solidFill>
                  <a:srgbClr val="FF0000"/>
                </a:solidFill>
              </a:rPr>
              <a:t>an exhalation dysfunction at ribs 4-5 on the right</a:t>
            </a:r>
            <a:r>
              <a:rPr lang="en-US" dirty="0" smtClean="0"/>
              <a:t>. Which of the following muscles or muscle groups will be most useful in correcting this dysfunction utilizing a direct method?</a:t>
            </a:r>
          </a:p>
          <a:p>
            <a:pPr marL="0" lvl="0" indent="0">
              <a:buNone/>
            </a:pPr>
            <a:endParaRPr lang="en-US" dirty="0" smtClean="0"/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Anterior scalene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Latissimus dorsi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Pectoralis minor*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Quadratus lumborum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Serratus anterior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83772" y="6629400"/>
            <a:ext cx="11365992" cy="0"/>
          </a:xfrm>
          <a:prstGeom prst="line">
            <a:avLst/>
          </a:prstGeom>
          <a:ln w="12700">
            <a:solidFill>
              <a:srgbClr val="A899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600" y="274322"/>
            <a:ext cx="853165" cy="1508756"/>
          </a:xfrm>
        </p:spPr>
      </p:pic>
      <p:sp>
        <p:nvSpPr>
          <p:cNvPr id="2" name="TextBox 1"/>
          <p:cNvSpPr txBox="1"/>
          <p:nvPr/>
        </p:nvSpPr>
        <p:spPr>
          <a:xfrm>
            <a:off x="4852346" y="6368663"/>
            <a:ext cx="2426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Practice Exam COMLEX-USA Level 1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79782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81000" y="457200"/>
            <a:ext cx="102870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A30046"/>
                </a:solidFill>
              </a:rPr>
              <a:t>Item Example #2</a:t>
            </a:r>
            <a:endParaRPr lang="en-US" b="1" dirty="0">
              <a:solidFill>
                <a:srgbClr val="A30046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380999" y="2133600"/>
            <a:ext cx="11368765" cy="43735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A 1-day-old male is evaluated for failure to breast feed. Physical examination reveals poor coordination of lip and tongue motion, generalized hypotonia, </a:t>
            </a:r>
            <a:r>
              <a:rPr lang="en-US" b="1" dirty="0" smtClean="0">
                <a:solidFill>
                  <a:srgbClr val="FF0000"/>
                </a:solidFill>
              </a:rPr>
              <a:t>bilateral condylar compression</a:t>
            </a:r>
            <a:r>
              <a:rPr lang="en-US" dirty="0" smtClean="0"/>
              <a:t>, a hand anomaly as shown in the exhibit, and </a:t>
            </a:r>
            <a:r>
              <a:rPr lang="en-US" b="1" dirty="0" smtClean="0">
                <a:solidFill>
                  <a:srgbClr val="FF0000"/>
                </a:solidFill>
              </a:rPr>
              <a:t>marked inferior vertical strain</a:t>
            </a:r>
            <a:r>
              <a:rPr lang="en-US" dirty="0" smtClean="0"/>
              <a:t>. As this neonate grows, his facial anomalies will become more pronounced due to:</a:t>
            </a:r>
          </a:p>
          <a:p>
            <a:pPr marL="0" lvl="0" indent="0">
              <a:buNone/>
            </a:pPr>
            <a:endParaRPr lang="en-US" dirty="0" smtClean="0"/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Abnormal blood cell growth in the bone marrow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Hypoplasia of the midline facial bones*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Lack of cartilaginous growth plates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Poor brain growth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Premature closure of fontanelles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83772" y="6629400"/>
            <a:ext cx="11365992" cy="0"/>
          </a:xfrm>
          <a:prstGeom prst="line">
            <a:avLst/>
          </a:prstGeom>
          <a:ln w="12700">
            <a:solidFill>
              <a:srgbClr val="A899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600" y="274322"/>
            <a:ext cx="853165" cy="1508756"/>
          </a:xfr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0123" y="4320381"/>
            <a:ext cx="2026920" cy="1905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852346" y="6368663"/>
            <a:ext cx="2426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Practice Exam COMLEX-USA Level 1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26920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81000" y="457200"/>
            <a:ext cx="102870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A30046"/>
                </a:solidFill>
              </a:rPr>
              <a:t>Item Example #3</a:t>
            </a:r>
            <a:endParaRPr lang="en-US" b="1" dirty="0">
              <a:solidFill>
                <a:srgbClr val="A30046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380999" y="2133600"/>
            <a:ext cx="11368765" cy="437356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dirty="0" smtClean="0"/>
              <a:t>A 55-year-old male presents to the emergency department with a 2-day history of severe epigastric pain and vomiting. Past medical history is negative for any similar episodes. He does not take any medications. He smokes cigarettes, has a 40 pack-year history, and consumes more than 8 cans of beer per day. Abdominal examination reveals epigastric tenderness. Laboratory studies reveal a serum amylase level of 467 U/L (reference range: 28-100 U/L) and a </a:t>
            </a:r>
            <a:r>
              <a:rPr lang="el-GR" dirty="0" smtClean="0"/>
              <a:t>γ</a:t>
            </a:r>
            <a:r>
              <a:rPr lang="en-US" dirty="0" smtClean="0"/>
              <a:t>-</a:t>
            </a:r>
            <a:r>
              <a:rPr lang="en-US" dirty="0" err="1" smtClean="0"/>
              <a:t>glutamyltransferase</a:t>
            </a:r>
            <a:r>
              <a:rPr lang="en-US" dirty="0" smtClean="0"/>
              <a:t> level of 212 U/L (reference range: &lt;55 U/L). </a:t>
            </a:r>
            <a:r>
              <a:rPr lang="en-US" b="1" dirty="0" smtClean="0">
                <a:solidFill>
                  <a:srgbClr val="FF0000"/>
                </a:solidFill>
              </a:rPr>
              <a:t>Referred pain in this patient is transmitted to the spinal cord by which of the following nerves?</a:t>
            </a:r>
          </a:p>
          <a:p>
            <a:pPr marL="0" lv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Anterior rami of T1-T5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Anterior rami of T6-T10*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Anterior rami of T11-T12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Posterior rami of T1-T5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Posterior rami of T6-T10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Posterior rami of T11-T12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83772" y="6629400"/>
            <a:ext cx="11365992" cy="0"/>
          </a:xfrm>
          <a:prstGeom prst="line">
            <a:avLst/>
          </a:prstGeom>
          <a:ln w="12700">
            <a:solidFill>
              <a:srgbClr val="A899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600" y="274322"/>
            <a:ext cx="853165" cy="1508756"/>
          </a:xfrm>
        </p:spPr>
      </p:pic>
      <p:sp>
        <p:nvSpPr>
          <p:cNvPr id="6" name="TextBox 5"/>
          <p:cNvSpPr txBox="1"/>
          <p:nvPr/>
        </p:nvSpPr>
        <p:spPr>
          <a:xfrm>
            <a:off x="4852346" y="6368663"/>
            <a:ext cx="2426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Practice Exam COMLEX-USA Level 1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41917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81000" y="457200"/>
            <a:ext cx="102870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A30046"/>
                </a:solidFill>
              </a:rPr>
              <a:t>Item Example #4</a:t>
            </a:r>
            <a:endParaRPr lang="en-US" b="1" dirty="0">
              <a:solidFill>
                <a:srgbClr val="A30046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380999" y="2133600"/>
            <a:ext cx="11368765" cy="437356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 smtClean="0"/>
              <a:t>A 22-year-old female is admitted to the hospital with a 2-day history of increased frequency of bowel movements with bloody stools and worsening abdominal cramping. She also complains of weakness. Past medical history reveals Crohn disease. Physical examination reveals: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C2 flexed, rotated left, sidebent left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T3 extended, rotated right, sidebent right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Tenderness at the insertion of the left iliolumbar ligament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Motion restriction at the left sacroiliac joint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Fascial tension over the super mesenteric ganglion</a:t>
            </a:r>
          </a:p>
          <a:p>
            <a:r>
              <a:rPr lang="en-US" dirty="0" smtClean="0"/>
              <a:t>The somatic dysfunction at which site is most likely the result of increased sympathetic activity?</a:t>
            </a:r>
          </a:p>
          <a:p>
            <a:pPr marL="0" indent="0">
              <a:buNone/>
            </a:pPr>
            <a:endParaRPr lang="en-US" dirty="0" smtClean="0"/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C2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Iliolumbar ligament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Sacroiliac joint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Superior mesenteric ganglion*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T3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83772" y="6629400"/>
            <a:ext cx="11365992" cy="0"/>
          </a:xfrm>
          <a:prstGeom prst="line">
            <a:avLst/>
          </a:prstGeom>
          <a:ln w="12700">
            <a:solidFill>
              <a:srgbClr val="A899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600" y="274322"/>
            <a:ext cx="853165" cy="1508756"/>
          </a:xfrm>
        </p:spPr>
      </p:pic>
      <p:sp>
        <p:nvSpPr>
          <p:cNvPr id="6" name="TextBox 5"/>
          <p:cNvSpPr txBox="1"/>
          <p:nvPr/>
        </p:nvSpPr>
        <p:spPr>
          <a:xfrm>
            <a:off x="4852346" y="6368663"/>
            <a:ext cx="2426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Practice Exam COMLEX-USA Level 1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72116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81000" y="457200"/>
            <a:ext cx="102870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A30046"/>
                </a:solidFill>
              </a:rPr>
              <a:t>Item Example #5</a:t>
            </a:r>
            <a:endParaRPr lang="en-US" b="1" dirty="0">
              <a:solidFill>
                <a:srgbClr val="A30046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380999" y="2133600"/>
            <a:ext cx="11368765" cy="437356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 smtClean="0"/>
              <a:t>A 25-year-old female presents to the office with a 3-day history of dysuria, urinary frequency, and foul-smelling urine. She denies fever, nausea, and vomiting. She has no prior history of similar symptoms. Vital signs reveal a temperature of 36.8⁰C (98.2⁰F), blood pressure 110/70 mmHg, heart rate 78/min, and respiratory rate 16/min. Physical examination reveals a soft abdomen with active bowel sounds and no indirect or rebound tenderness. </a:t>
            </a:r>
            <a:r>
              <a:rPr lang="en-US" b="1" dirty="0" smtClean="0">
                <a:solidFill>
                  <a:srgbClr val="FF0000"/>
                </a:solidFill>
              </a:rPr>
              <a:t>She has mild to moderate tenderness over the bladder, the right pubic ramus, and the sacrotuberous ligament. There is restriction of sacral motion with sacral rocking. </a:t>
            </a:r>
            <a:r>
              <a:rPr lang="en-US" dirty="0" smtClean="0"/>
              <a:t>There is no pain with percussion over the costovertebral angles bilaterally. A urine dipstick is positive for leukocytes, hemolyzed blood, nitrites, and leukocyte esterase. A pregnancy test is negative. In addition to oral antibiotic therapy, the most appropriate next step is:</a:t>
            </a:r>
          </a:p>
          <a:p>
            <a:pPr marL="0" lvl="0" indent="0">
              <a:buNone/>
            </a:pPr>
            <a:endParaRPr lang="en-US" dirty="0" smtClean="0"/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Admission to the hospital for intravenous fluids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CT scan of the abdomen and pelvis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Osteopathic manipulative treatment*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Referral to a urologist for cystoscopy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Ultrasonography of the kidneys and ureters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83772" y="6629400"/>
            <a:ext cx="11365992" cy="0"/>
          </a:xfrm>
          <a:prstGeom prst="line">
            <a:avLst/>
          </a:prstGeom>
          <a:ln w="12700">
            <a:solidFill>
              <a:srgbClr val="A899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600" y="274322"/>
            <a:ext cx="853165" cy="1508756"/>
          </a:xfrm>
        </p:spPr>
      </p:pic>
      <p:sp>
        <p:nvSpPr>
          <p:cNvPr id="6" name="TextBox 5"/>
          <p:cNvSpPr txBox="1"/>
          <p:nvPr/>
        </p:nvSpPr>
        <p:spPr>
          <a:xfrm>
            <a:off x="4756126" y="6368663"/>
            <a:ext cx="2618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Practice Exam COMLEX-USA Level 2-CE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67685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81000" y="457200"/>
            <a:ext cx="102870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A30046"/>
                </a:solidFill>
              </a:rPr>
              <a:t>References</a:t>
            </a:r>
            <a:endParaRPr lang="en-US" b="1" dirty="0">
              <a:solidFill>
                <a:srgbClr val="A30046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380999" y="2133600"/>
            <a:ext cx="11368765" cy="4373563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COMLEX-USA Level 1 Practice Exam: </a:t>
            </a:r>
            <a:r>
              <a:rPr lang="en-US" dirty="0">
                <a:hlinkClick r:id="rId2"/>
              </a:rPr>
              <a:t>https://nbomeapp.nbome.org/pls/apex_prod/f?p=301:5:16770891652683:::5::</a:t>
            </a:r>
            <a:endParaRPr lang="en-US" dirty="0" smtClean="0"/>
          </a:p>
          <a:p>
            <a:pPr lvl="0"/>
            <a:r>
              <a:rPr lang="en-US" dirty="0" smtClean="0"/>
              <a:t>COMLEX-USA Level 2-CE Practice Exam: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https://nbomeapp.nbome.org/pls/apex_prod/f?p=301:5:473036973674:::5::</a:t>
            </a:r>
            <a:endParaRPr lang="en-US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83772" y="6629400"/>
            <a:ext cx="11365992" cy="0"/>
          </a:xfrm>
          <a:prstGeom prst="line">
            <a:avLst/>
          </a:prstGeom>
          <a:ln w="12700">
            <a:solidFill>
              <a:srgbClr val="A899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600" y="274322"/>
            <a:ext cx="853165" cy="1508756"/>
          </a:xfrm>
        </p:spPr>
      </p:pic>
    </p:spTree>
    <p:extLst>
      <p:ext uri="{BB962C8B-B14F-4D97-AF65-F5344CB8AC3E}">
        <p14:creationId xmlns:p14="http://schemas.microsoft.com/office/powerpoint/2010/main" val="35287520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745</Words>
  <Application>Microsoft Office PowerPoint</Application>
  <PresentationFormat>Widescreen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Garamond</vt:lpstr>
      <vt:lpstr>1_Office Theme</vt:lpstr>
      <vt:lpstr>Integration of Osteopathic Findings into Items</vt:lpstr>
      <vt:lpstr>Objectives</vt:lpstr>
      <vt:lpstr>Facilitators</vt:lpstr>
      <vt:lpstr>Item Example #1</vt:lpstr>
      <vt:lpstr>Item Example #2</vt:lpstr>
      <vt:lpstr>Item Example #3</vt:lpstr>
      <vt:lpstr>Item Example #4</vt:lpstr>
      <vt:lpstr>Item Example #5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Stroupe, Amber</dc:creator>
  <cp:lastModifiedBy>Powers, Bethany</cp:lastModifiedBy>
  <cp:revision>10</cp:revision>
  <dcterms:created xsi:type="dcterms:W3CDTF">2018-04-18T19:04:52Z</dcterms:created>
  <dcterms:modified xsi:type="dcterms:W3CDTF">2019-06-18T17:53:57Z</dcterms:modified>
</cp:coreProperties>
</file>