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11480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1A4F"/>
    <a:srgbClr val="F07622"/>
    <a:srgbClr val="D4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8" d="100"/>
          <a:sy n="18" d="100"/>
        </p:scale>
        <p:origin x="1027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0188" y="1143000"/>
            <a:ext cx="3857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0" y="990604"/>
            <a:ext cx="29146500" cy="251454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6000750" y="3588611"/>
            <a:ext cx="29146500" cy="83099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25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25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251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251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251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251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251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251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251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71563" y="5852160"/>
            <a:ext cx="12001500" cy="12192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1071563" y="7071360"/>
            <a:ext cx="12001500" cy="685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071563" y="15032736"/>
            <a:ext cx="12001500" cy="12192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071563" y="16251943"/>
            <a:ext cx="12001500" cy="908816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071563" y="25831800"/>
            <a:ext cx="12001500" cy="12192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071563" y="27057096"/>
            <a:ext cx="120015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4573250" y="5852160"/>
            <a:ext cx="12001500" cy="12192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4573250" y="7071360"/>
            <a:ext cx="120015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4573250" y="11948161"/>
            <a:ext cx="12001500" cy="6172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4573250" y="23469601"/>
            <a:ext cx="12001500" cy="17526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4573250" y="25831800"/>
            <a:ext cx="120015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4573250" y="27057096"/>
            <a:ext cx="120015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8032075" y="5852160"/>
            <a:ext cx="120015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8032075" y="7071360"/>
            <a:ext cx="120015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8032075" y="15837408"/>
            <a:ext cx="120015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8032075" y="25831800"/>
            <a:ext cx="12001500" cy="12192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5625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8032075" y="27057096"/>
            <a:ext cx="120015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2" name="Instructions"/>
          <p:cNvSpPr/>
          <p:nvPr userDrawn="1"/>
        </p:nvSpPr>
        <p:spPr>
          <a:xfrm>
            <a:off x="41148000" y="0"/>
            <a:ext cx="1554480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7175" rIns="257175" rtlCol="0" anchor="t"/>
          <a:lstStyle/>
          <a:p>
            <a:pPr lvl="0">
              <a:spcBef>
                <a:spcPts val="1125"/>
              </a:spcBef>
            </a:pPr>
            <a:r>
              <a:rPr sz="90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125"/>
              </a:spcBef>
            </a:pPr>
            <a:r>
              <a:rPr lang="en-US" sz="6187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45” wide by 36” high. It’s designed to be printed on a large-format printer.</a:t>
            </a:r>
          </a:p>
          <a:p>
            <a:pPr marL="0" marR="0" lvl="0" indent="0" algn="l" defTabSz="3686861" rtl="0" eaLnBrk="1" fontAlgn="auto" latinLnBrk="0" hangingPunct="1">
              <a:lnSpc>
                <a:spcPct val="100000"/>
              </a:lnSpc>
              <a:spcBef>
                <a:spcPts val="11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187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printing on the VCOM large-format printer, you will need to click “Printer Properties” under Printer and choose size “45x36” under Paper Settings.  Once chosen, click “OK” to go back to the PPT print menu.</a:t>
            </a:r>
          </a:p>
          <a:p>
            <a:pPr lvl="0">
              <a:spcBef>
                <a:spcPts val="1125"/>
              </a:spcBef>
            </a:pPr>
            <a:r>
              <a:rPr lang="en-US" sz="6187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Then, click “Full Page Slides” under Settings and ensure “Scale to Fit Paper” is NOT checked.</a:t>
            </a:r>
          </a:p>
          <a:p>
            <a:pPr lvl="0">
              <a:spcBef>
                <a:spcPts val="1125"/>
              </a:spcBef>
            </a:pPr>
            <a:r>
              <a:rPr lang="en-US" sz="6187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NOTE: The printer settings will show 36” as the width, but the template has 36” has the height.  This is correct, do not change the size.</a:t>
            </a:r>
          </a:p>
          <a:p>
            <a:pPr lvl="0">
              <a:spcBef>
                <a:spcPts val="1125"/>
              </a:spcBef>
            </a:pPr>
            <a:endParaRPr lang="en-US" sz="6187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125"/>
              </a:spcBef>
            </a:pPr>
            <a:r>
              <a:rPr lang="en-US" sz="8248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125"/>
              </a:spcBef>
            </a:pPr>
            <a:r>
              <a:rPr lang="en-US" sz="6187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poster are formatted for you. Type</a:t>
            </a:r>
            <a:r>
              <a:rPr lang="en-US" sz="6187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187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187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251"/>
              </a:spcBef>
            </a:pPr>
            <a:r>
              <a:rPr lang="en-US" sz="6187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or remove bullet points from text, just click the Bullets button on the Home tab.</a:t>
            </a:r>
          </a:p>
          <a:p>
            <a:pPr lvl="0">
              <a:spcBef>
                <a:spcPts val="2251"/>
              </a:spcBef>
            </a:pPr>
            <a:r>
              <a:rPr lang="en-US" sz="6187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content or body text, just make a copy of what you need and drag it into place. PowerPoint’s Smart Guides will help you align it with everything else.</a:t>
            </a:r>
          </a:p>
          <a:p>
            <a:pPr lvl="0">
              <a:spcBef>
                <a:spcPts val="2251"/>
              </a:spcBef>
            </a:pPr>
            <a:r>
              <a:rPr lang="en-US" sz="6187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pictures instead of ours? No problem! Just right-click a picture and choose Change Picture. Maintain the</a:t>
            </a:r>
            <a:r>
              <a:rPr lang="en-US" sz="6187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proportion of pictures as you r</a:t>
            </a:r>
            <a:r>
              <a:rPr lang="en-US" sz="6187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esize</a:t>
            </a:r>
            <a:r>
              <a:rPr lang="en-US" sz="6187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by dragging a corner.</a:t>
            </a:r>
            <a:endParaRPr lang="en-US" sz="6187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125"/>
              </a:spcBef>
            </a:pPr>
            <a:endParaRPr sz="6187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595" userDrawn="1">
          <p15:clr>
            <a:srgbClr val="A4A3A4"/>
          </p15:clr>
        </p15:guide>
        <p15:guide id="2" pos="17325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41148000" cy="502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804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000750" y="990604"/>
            <a:ext cx="29146500" cy="25145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0" y="6019800"/>
            <a:ext cx="291465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1563" y="32114698"/>
            <a:ext cx="92583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29863" y="32114698"/>
            <a:ext cx="20488275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818138" y="32114698"/>
            <a:ext cx="92583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114109" rtl="0" eaLnBrk="1" latinLnBrk="0" hangingPunct="1">
        <a:lnSpc>
          <a:spcPct val="90000"/>
        </a:lnSpc>
        <a:spcBef>
          <a:spcPct val="0"/>
        </a:spcBef>
        <a:buNone/>
        <a:defRPr sz="8248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28554" indent="-428554" algn="l" defTabSz="4114109" rtl="0" eaLnBrk="1" latinLnBrk="0" hangingPunct="1">
        <a:lnSpc>
          <a:spcPct val="100000"/>
        </a:lnSpc>
        <a:spcBef>
          <a:spcPts val="1125"/>
        </a:spcBef>
        <a:buClr>
          <a:schemeClr val="accent2"/>
        </a:buClr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1028527" indent="-428554" algn="l" defTabSz="4114109" rtl="0" eaLnBrk="1" latinLnBrk="0" hangingPunct="1">
        <a:lnSpc>
          <a:spcPct val="100000"/>
        </a:lnSpc>
        <a:spcBef>
          <a:spcPts val="1125"/>
        </a:spcBef>
        <a:buClr>
          <a:schemeClr val="accent2"/>
        </a:buClr>
        <a:buFont typeface="Arial" panose="020B0604020202020204" pitchFamily="34" charset="0"/>
        <a:buChar char="•"/>
        <a:defRPr sz="2251" kern="1200">
          <a:solidFill>
            <a:schemeClr val="tx1"/>
          </a:solidFill>
          <a:latin typeface="+mn-lt"/>
          <a:ea typeface="+mn-ea"/>
          <a:cs typeface="+mn-cs"/>
        </a:defRPr>
      </a:lvl2pPr>
      <a:lvl3pPr marL="1028527" indent="-428554" algn="l" defTabSz="4114109" rtl="0" eaLnBrk="1" latinLnBrk="0" hangingPunct="1">
        <a:lnSpc>
          <a:spcPct val="100000"/>
        </a:lnSpc>
        <a:spcBef>
          <a:spcPts val="1125"/>
        </a:spcBef>
        <a:buClr>
          <a:schemeClr val="accent2"/>
        </a:buClr>
        <a:buFont typeface="Arial" panose="020B0604020202020204" pitchFamily="34" charset="0"/>
        <a:buChar char="•"/>
        <a:defRPr sz="22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527" indent="-428554" algn="l" defTabSz="4114109" rtl="0" eaLnBrk="1" latinLnBrk="0" hangingPunct="1">
        <a:lnSpc>
          <a:spcPct val="100000"/>
        </a:lnSpc>
        <a:spcBef>
          <a:spcPts val="1125"/>
        </a:spcBef>
        <a:buClr>
          <a:schemeClr val="accent2"/>
        </a:buClr>
        <a:buFont typeface="Arial" panose="020B0604020202020204" pitchFamily="34" charset="0"/>
        <a:buChar char="•"/>
        <a:defRPr sz="2251" kern="1200">
          <a:solidFill>
            <a:schemeClr val="tx1"/>
          </a:solidFill>
          <a:latin typeface="+mn-lt"/>
          <a:ea typeface="+mn-ea"/>
          <a:cs typeface="+mn-cs"/>
        </a:defRPr>
      </a:lvl4pPr>
      <a:lvl5pPr marL="1028527" indent="-428554" algn="l" defTabSz="4114109" rtl="0" eaLnBrk="1" latinLnBrk="0" hangingPunct="1">
        <a:lnSpc>
          <a:spcPct val="100000"/>
        </a:lnSpc>
        <a:spcBef>
          <a:spcPts val="1125"/>
        </a:spcBef>
        <a:buClr>
          <a:schemeClr val="accent2"/>
        </a:buClr>
        <a:buFont typeface="Arial" panose="020B0604020202020204" pitchFamily="34" charset="0"/>
        <a:buChar char="•"/>
        <a:defRPr sz="2251" kern="1200">
          <a:solidFill>
            <a:schemeClr val="tx1"/>
          </a:solidFill>
          <a:latin typeface="+mn-lt"/>
          <a:ea typeface="+mn-ea"/>
          <a:cs typeface="+mn-cs"/>
        </a:defRPr>
      </a:lvl5pPr>
      <a:lvl6pPr marL="1028527" indent="-428554" algn="l" defTabSz="4114109" rtl="0" eaLnBrk="1" latinLnBrk="0" hangingPunct="1">
        <a:lnSpc>
          <a:spcPct val="100000"/>
        </a:lnSpc>
        <a:spcBef>
          <a:spcPts val="1125"/>
        </a:spcBef>
        <a:buClr>
          <a:schemeClr val="accent2"/>
        </a:buClr>
        <a:buFont typeface="Arial" panose="020B0604020202020204" pitchFamily="34" charset="0"/>
        <a:buChar char="•"/>
        <a:defRPr sz="2251" kern="1200">
          <a:solidFill>
            <a:schemeClr val="tx1"/>
          </a:solidFill>
          <a:latin typeface="+mn-lt"/>
          <a:ea typeface="+mn-ea"/>
          <a:cs typeface="+mn-cs"/>
        </a:defRPr>
      </a:lvl6pPr>
      <a:lvl7pPr marL="1028527" indent="-428554" algn="l" defTabSz="4114109" rtl="0" eaLnBrk="1" latinLnBrk="0" hangingPunct="1">
        <a:lnSpc>
          <a:spcPct val="100000"/>
        </a:lnSpc>
        <a:spcBef>
          <a:spcPts val="1125"/>
        </a:spcBef>
        <a:buClr>
          <a:schemeClr val="accent2"/>
        </a:buClr>
        <a:buFont typeface="Arial" panose="020B0604020202020204" pitchFamily="34" charset="0"/>
        <a:buChar char="•"/>
        <a:defRPr sz="2251" kern="1200">
          <a:solidFill>
            <a:schemeClr val="tx1"/>
          </a:solidFill>
          <a:latin typeface="+mn-lt"/>
          <a:ea typeface="+mn-ea"/>
          <a:cs typeface="+mn-cs"/>
        </a:defRPr>
      </a:lvl7pPr>
      <a:lvl8pPr marL="1028527" indent="-428554" algn="l" defTabSz="4114109" rtl="0" eaLnBrk="1" latinLnBrk="0" hangingPunct="1">
        <a:lnSpc>
          <a:spcPct val="100000"/>
        </a:lnSpc>
        <a:spcBef>
          <a:spcPts val="1125"/>
        </a:spcBef>
        <a:buClr>
          <a:schemeClr val="accent2"/>
        </a:buClr>
        <a:buFont typeface="Arial" panose="020B0604020202020204" pitchFamily="34" charset="0"/>
        <a:buChar char="•"/>
        <a:defRPr sz="2251" kern="1200">
          <a:solidFill>
            <a:schemeClr val="tx1"/>
          </a:solidFill>
          <a:latin typeface="+mn-lt"/>
          <a:ea typeface="+mn-ea"/>
          <a:cs typeface="+mn-cs"/>
        </a:defRPr>
      </a:lvl8pPr>
      <a:lvl9pPr marL="1028527" indent="-428554" algn="l" defTabSz="4114109" rtl="0" eaLnBrk="1" latinLnBrk="0" hangingPunct="1">
        <a:lnSpc>
          <a:spcPct val="100000"/>
        </a:lnSpc>
        <a:spcBef>
          <a:spcPts val="1125"/>
        </a:spcBef>
        <a:buClr>
          <a:schemeClr val="accent2"/>
        </a:buClr>
        <a:buFont typeface="Arial" panose="020B0604020202020204" pitchFamily="34" charset="0"/>
        <a:buChar char="•"/>
        <a:defRPr sz="22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10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056" algn="l" defTabSz="411410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109" algn="l" defTabSz="411410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163" algn="l" defTabSz="411410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218" algn="l" defTabSz="411410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5272" algn="l" defTabSz="411410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2328" algn="l" defTabSz="411410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399382" algn="l" defTabSz="411410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6437" algn="l" defTabSz="411410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675" userDrawn="1">
          <p15:clr>
            <a:srgbClr val="A4A3A4"/>
          </p15:clr>
        </p15:guide>
        <p15:guide id="3" pos="25245" userDrawn="1">
          <p15:clr>
            <a:srgbClr val="A4A3A4"/>
          </p15:clr>
        </p15:guide>
        <p15:guide id="4" pos="1296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solidFill>
            <a:srgbClr val="891A4F"/>
          </a:solidFill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Type the abstract here. To remove bullet points, just click the Bullets button on the Home tab.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solidFill>
            <a:srgbClr val="891A4F"/>
          </a:solidFill>
        </p:spPr>
        <p:txBody>
          <a:bodyPr/>
          <a:lstStyle/>
          <a:p>
            <a:r>
              <a:rPr lang="en-US"/>
              <a:t>background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Add title if necessary. Click the B button on the home tab to add bold formatting.</a:t>
            </a:r>
          </a:p>
          <a:p>
            <a:pPr lvl="1"/>
            <a:r>
              <a:rPr lang="en-US" dirty="0"/>
              <a:t>Background item</a:t>
            </a:r>
          </a:p>
          <a:p>
            <a:pPr lvl="1"/>
            <a:r>
              <a:rPr lang="en-US" dirty="0"/>
              <a:t>Background item</a:t>
            </a:r>
          </a:p>
          <a:p>
            <a:pPr lvl="1"/>
            <a:r>
              <a:rPr lang="en-US" dirty="0"/>
              <a:t>Background item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solidFill>
            <a:srgbClr val="891A4F"/>
          </a:solidFill>
        </p:spPr>
        <p:txBody>
          <a:bodyPr/>
          <a:lstStyle/>
          <a:p>
            <a:r>
              <a:rPr lang="en-US"/>
              <a:t>objectives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r>
              <a:rPr lang="en-US"/>
              <a:t>List objectives here</a:t>
            </a:r>
          </a:p>
          <a:p>
            <a:r>
              <a:rPr lang="en-US"/>
              <a:t>Objective 1</a:t>
            </a:r>
          </a:p>
          <a:p>
            <a:r>
              <a:rPr lang="en-US"/>
              <a:t>Objective 2</a:t>
            </a:r>
          </a:p>
          <a:p>
            <a:r>
              <a:rPr lang="en-US"/>
              <a:t>Objective 3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solidFill>
            <a:srgbClr val="891A4F"/>
          </a:solidFill>
        </p:spPr>
        <p:txBody>
          <a:bodyPr/>
          <a:lstStyle/>
          <a:p>
            <a:r>
              <a:rPr lang="en-US"/>
              <a:t>methods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r>
              <a:rPr lang="en-US" dirty="0"/>
              <a:t>List methods and descriptions here</a:t>
            </a:r>
          </a:p>
          <a:p>
            <a:r>
              <a:rPr lang="en-US" dirty="0"/>
              <a:t>Method 1</a:t>
            </a:r>
          </a:p>
          <a:p>
            <a:r>
              <a:rPr lang="en-US" dirty="0"/>
              <a:t>Method 2</a:t>
            </a:r>
          </a:p>
          <a:p>
            <a:r>
              <a:rPr lang="en-US" dirty="0"/>
              <a:t>Method 3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r>
              <a:rPr lang="en-US"/>
              <a:t>Type a caption for the data content or pictures here.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>
          <a:solidFill>
            <a:srgbClr val="891A4F"/>
          </a:solidFill>
        </p:spPr>
        <p:txBody>
          <a:bodyPr/>
          <a:lstStyle/>
          <a:p>
            <a:r>
              <a:rPr lang="en-US"/>
              <a:t>results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r>
              <a:rPr lang="en-US"/>
              <a:t>Result 1</a:t>
            </a:r>
          </a:p>
          <a:p>
            <a:r>
              <a:rPr lang="en-US"/>
              <a:t>Result 2</a:t>
            </a:r>
          </a:p>
          <a:p>
            <a:r>
              <a:rPr lang="en-US"/>
              <a:t>Result 3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>
          <a:solidFill>
            <a:srgbClr val="891A4F"/>
          </a:solidFill>
        </p:spPr>
        <p:txBody>
          <a:bodyPr/>
          <a:lstStyle/>
          <a:p>
            <a:r>
              <a:rPr lang="en-US"/>
              <a:t>results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solidFill>
            <a:srgbClr val="891A4F"/>
          </a:solidFill>
        </p:spPr>
        <p:txBody>
          <a:bodyPr/>
          <a:lstStyle/>
          <a:p>
            <a:r>
              <a:rPr lang="en-US"/>
              <a:t>conclusions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r>
              <a:rPr lang="en-US"/>
              <a:t>Conclusion 1</a:t>
            </a:r>
          </a:p>
          <a:p>
            <a:r>
              <a:rPr lang="en-US"/>
              <a:t>Conclusion 2</a:t>
            </a:r>
          </a:p>
          <a:p>
            <a:r>
              <a:rPr lang="en-US"/>
              <a:t>Conclusion 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-1254422"/>
            <a:ext cx="41148000" cy="66148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25" dirty="0" err="1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491620" y="148648"/>
            <a:ext cx="29146500" cy="235738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891A4F"/>
                </a:solidFill>
              </a:rPr>
              <a:t>[Poster Title]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9392480" y="2994268"/>
            <a:ext cx="29146500" cy="779060"/>
          </a:xfrm>
        </p:spPr>
        <p:txBody>
          <a:bodyPr/>
          <a:lstStyle/>
          <a:p>
            <a:r>
              <a:rPr lang="en-US" dirty="0">
                <a:solidFill>
                  <a:srgbClr val="891A4F"/>
                </a:solidFill>
              </a:rPr>
              <a:t>[1Replace the following names and titles with those of the actual contributors: </a:t>
            </a:r>
            <a:r>
              <a:rPr lang="en-US" dirty="0" err="1">
                <a:solidFill>
                  <a:srgbClr val="891A4F"/>
                </a:solidFill>
              </a:rPr>
              <a:t>Dorena</a:t>
            </a:r>
            <a:r>
              <a:rPr lang="en-US" dirty="0">
                <a:solidFill>
                  <a:srgbClr val="891A4F"/>
                </a:solidFill>
              </a:rPr>
              <a:t> </a:t>
            </a:r>
            <a:r>
              <a:rPr lang="en-US" dirty="0" err="1">
                <a:solidFill>
                  <a:srgbClr val="891A4F"/>
                </a:solidFill>
              </a:rPr>
              <a:t>Paschke</a:t>
            </a:r>
            <a:r>
              <a:rPr lang="en-US" dirty="0">
                <a:solidFill>
                  <a:srgbClr val="891A4F"/>
                </a:solidFill>
              </a:rPr>
              <a:t>, PhD1; David Alexander, PhD2;  Jeff Hay, RN, BSN, MHA3, and Pilar Pinilla, MD4</a:t>
            </a:r>
            <a:br>
              <a:rPr lang="en-US" dirty="0">
                <a:solidFill>
                  <a:srgbClr val="891A4F"/>
                </a:solidFill>
              </a:rPr>
            </a:br>
            <a:r>
              <a:rPr lang="en-US" dirty="0">
                <a:solidFill>
                  <a:srgbClr val="891A4F"/>
                </a:solidFill>
              </a:rPr>
              <a:t> [Add affiliation for first contributor], 2[Add affiliation for second contributor], 3[Add affiliation for third contributor], 4[Add affiliation for fourth contributor]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876" y="126973"/>
            <a:ext cx="1946403" cy="334487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69431" y="126846"/>
            <a:ext cx="1946403" cy="33448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360690" y="30204889"/>
            <a:ext cx="11965782" cy="72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25" b="1" dirty="0"/>
              <a:t>IRB Number: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9041EAB8-3A59-D41D-AC10-9DC30D18FCE4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3CA2A229-834A-BA5D-E6E9-E4B001836037}"/>
              </a:ext>
            </a:extLst>
          </p:cNvPr>
          <p:cNvSpPr>
            <a:spLocks noGrp="1"/>
          </p:cNvSpPr>
          <p:nvPr>
            <p:ph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3B12768C-D3C5-C81D-882B-A19471A50A18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Medical Post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110015-E380-4C53-980C-698226C61C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(blue and brown design)</Template>
  <TotalTime>0</TotalTime>
  <Words>172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Medical Poster</vt:lpstr>
      <vt:lpstr>[Poster Title]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2016-07-14T20:10:31Z</dcterms:created>
  <dcterms:modified xsi:type="dcterms:W3CDTF">2023-01-10T21:39:03Z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TC040015519991</vt:lpwstr>
  </property>
</Properties>
</file>