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29.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30.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notesSlides/notesSlide31.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notesSlides/notesSlide35.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3"/>
  </p:notesMasterIdLst>
  <p:sldIdLst>
    <p:sldId id="287" r:id="rId2"/>
    <p:sldId id="379" r:id="rId3"/>
    <p:sldId id="423" r:id="rId4"/>
    <p:sldId id="435" r:id="rId5"/>
    <p:sldId id="439" r:id="rId6"/>
    <p:sldId id="377" r:id="rId7"/>
    <p:sldId id="305" r:id="rId8"/>
    <p:sldId id="327" r:id="rId9"/>
    <p:sldId id="322" r:id="rId10"/>
    <p:sldId id="434" r:id="rId11"/>
    <p:sldId id="378" r:id="rId12"/>
    <p:sldId id="366" r:id="rId13"/>
    <p:sldId id="436" r:id="rId14"/>
    <p:sldId id="368" r:id="rId15"/>
    <p:sldId id="438" r:id="rId16"/>
    <p:sldId id="437" r:id="rId17"/>
    <p:sldId id="420" r:id="rId18"/>
    <p:sldId id="370" r:id="rId19"/>
    <p:sldId id="380" r:id="rId20"/>
    <p:sldId id="394" r:id="rId21"/>
    <p:sldId id="395" r:id="rId22"/>
    <p:sldId id="418" r:id="rId23"/>
    <p:sldId id="405" r:id="rId24"/>
    <p:sldId id="425" r:id="rId25"/>
    <p:sldId id="426" r:id="rId26"/>
    <p:sldId id="413" r:id="rId27"/>
    <p:sldId id="381" r:id="rId28"/>
    <p:sldId id="419" r:id="rId29"/>
    <p:sldId id="433" r:id="rId30"/>
    <p:sldId id="427" r:id="rId31"/>
    <p:sldId id="417" r:id="rId32"/>
    <p:sldId id="386" r:id="rId33"/>
    <p:sldId id="383" r:id="rId34"/>
    <p:sldId id="361" r:id="rId35"/>
    <p:sldId id="373" r:id="rId36"/>
    <p:sldId id="392" r:id="rId37"/>
    <p:sldId id="408" r:id="rId38"/>
    <p:sldId id="409" r:id="rId39"/>
    <p:sldId id="410" r:id="rId40"/>
    <p:sldId id="412" r:id="rId41"/>
    <p:sldId id="256" r:id="rId42"/>
  </p:sldIdLst>
  <p:sldSz cx="9144000" cy="5143500" type="screen16x9"/>
  <p:notesSz cx="7086600" cy="93726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68"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7"/>
    <a:srgbClr val="A30046"/>
    <a:srgbClr val="E87722"/>
    <a:srgbClr val="8BBCE5"/>
    <a:srgbClr val="E8CD6D"/>
    <a:srgbClr val="E3E1EC"/>
    <a:srgbClr val="F1F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57" autoAdjust="0"/>
    <p:restoredTop sz="78303" autoAdjust="0"/>
  </p:normalViewPr>
  <p:slideViewPr>
    <p:cSldViewPr snapToGrid="0" showGuides="1">
      <p:cViewPr varScale="1">
        <p:scale>
          <a:sx n="83" d="100"/>
          <a:sy n="83" d="100"/>
        </p:scale>
        <p:origin x="1005" y="51"/>
      </p:cViewPr>
      <p:guideLst>
        <p:guide orient="horz" pos="1668"/>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3027" y="4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6285104986876637E-2"/>
          <c:y val="3.6072960940581156E-2"/>
          <c:w val="0.86744585067010127"/>
          <c:h val="0.82005725798655205"/>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dk1">
                  <a:tint val="88500"/>
                </a:schemeClr>
              </a:solidFill>
              <a:ln w="9525">
                <a:solidFill>
                  <a:schemeClr val="dk1">
                    <a:tint val="88500"/>
                  </a:schemeClr>
                </a:solidFill>
              </a:ln>
              <a:effectLst/>
            </c:spPr>
          </c:marker>
          <c:xVal>
            <c:numRef>
              <c:f>Sheet1!$A$2:$A$480</c:f>
              <c:numCache>
                <c:formatCode>General</c:formatCode>
                <c:ptCount val="479"/>
                <c:pt idx="0">
                  <c:v>400</c:v>
                </c:pt>
                <c:pt idx="1">
                  <c:v>481</c:v>
                </c:pt>
                <c:pt idx="2">
                  <c:v>475</c:v>
                </c:pt>
                <c:pt idx="3">
                  <c:v>566</c:v>
                </c:pt>
                <c:pt idx="4">
                  <c:v>446</c:v>
                </c:pt>
                <c:pt idx="5">
                  <c:v>475</c:v>
                </c:pt>
                <c:pt idx="6">
                  <c:v>395</c:v>
                </c:pt>
                <c:pt idx="7">
                  <c:v>608</c:v>
                </c:pt>
                <c:pt idx="8">
                  <c:v>629</c:v>
                </c:pt>
                <c:pt idx="9">
                  <c:v>442</c:v>
                </c:pt>
                <c:pt idx="10">
                  <c:v>593</c:v>
                </c:pt>
                <c:pt idx="11">
                  <c:v>553</c:v>
                </c:pt>
                <c:pt idx="12">
                  <c:v>460</c:v>
                </c:pt>
                <c:pt idx="13">
                  <c:v>506</c:v>
                </c:pt>
                <c:pt idx="14">
                  <c:v>536</c:v>
                </c:pt>
                <c:pt idx="15">
                  <c:v>541</c:v>
                </c:pt>
                <c:pt idx="16">
                  <c:v>593</c:v>
                </c:pt>
                <c:pt idx="17">
                  <c:v>579</c:v>
                </c:pt>
                <c:pt idx="18">
                  <c:v>518</c:v>
                </c:pt>
                <c:pt idx="19">
                  <c:v>529</c:v>
                </c:pt>
                <c:pt idx="20">
                  <c:v>496</c:v>
                </c:pt>
                <c:pt idx="21">
                  <c:v>501</c:v>
                </c:pt>
                <c:pt idx="22">
                  <c:v>518</c:v>
                </c:pt>
                <c:pt idx="23">
                  <c:v>664</c:v>
                </c:pt>
                <c:pt idx="24">
                  <c:v>525</c:v>
                </c:pt>
                <c:pt idx="25">
                  <c:v>536</c:v>
                </c:pt>
                <c:pt idx="26">
                  <c:v>541</c:v>
                </c:pt>
                <c:pt idx="27">
                  <c:v>423</c:v>
                </c:pt>
                <c:pt idx="28">
                  <c:v>400</c:v>
                </c:pt>
                <c:pt idx="29">
                  <c:v>599</c:v>
                </c:pt>
                <c:pt idx="30">
                  <c:v>700</c:v>
                </c:pt>
                <c:pt idx="31">
                  <c:v>486</c:v>
                </c:pt>
                <c:pt idx="32">
                  <c:v>536</c:v>
                </c:pt>
                <c:pt idx="33">
                  <c:v>460</c:v>
                </c:pt>
                <c:pt idx="34">
                  <c:v>465</c:v>
                </c:pt>
                <c:pt idx="35">
                  <c:v>460</c:v>
                </c:pt>
                <c:pt idx="36">
                  <c:v>553</c:v>
                </c:pt>
                <c:pt idx="37">
                  <c:v>599</c:v>
                </c:pt>
                <c:pt idx="38">
                  <c:v>491</c:v>
                </c:pt>
                <c:pt idx="39">
                  <c:v>481</c:v>
                </c:pt>
                <c:pt idx="40">
                  <c:v>486</c:v>
                </c:pt>
                <c:pt idx="41">
                  <c:v>481</c:v>
                </c:pt>
                <c:pt idx="42">
                  <c:v>518</c:v>
                </c:pt>
                <c:pt idx="43">
                  <c:v>622</c:v>
                </c:pt>
                <c:pt idx="44">
                  <c:v>529</c:v>
                </c:pt>
                <c:pt idx="45">
                  <c:v>529</c:v>
                </c:pt>
                <c:pt idx="46">
                  <c:v>486</c:v>
                </c:pt>
                <c:pt idx="47">
                  <c:v>586</c:v>
                </c:pt>
                <c:pt idx="48">
                  <c:v>501</c:v>
                </c:pt>
                <c:pt idx="49">
                  <c:v>442</c:v>
                </c:pt>
                <c:pt idx="50">
                  <c:v>470</c:v>
                </c:pt>
                <c:pt idx="51">
                  <c:v>481</c:v>
                </c:pt>
                <c:pt idx="52">
                  <c:v>614</c:v>
                </c:pt>
                <c:pt idx="53">
                  <c:v>481</c:v>
                </c:pt>
                <c:pt idx="54">
                  <c:v>646</c:v>
                </c:pt>
                <c:pt idx="55">
                  <c:v>427</c:v>
                </c:pt>
                <c:pt idx="56">
                  <c:v>672</c:v>
                </c:pt>
                <c:pt idx="57">
                  <c:v>593</c:v>
                </c:pt>
                <c:pt idx="58">
                  <c:v>608</c:v>
                </c:pt>
                <c:pt idx="59">
                  <c:v>432</c:v>
                </c:pt>
                <c:pt idx="60">
                  <c:v>548</c:v>
                </c:pt>
                <c:pt idx="61">
                  <c:v>491</c:v>
                </c:pt>
                <c:pt idx="62">
                  <c:v>800</c:v>
                </c:pt>
                <c:pt idx="63">
                  <c:v>481</c:v>
                </c:pt>
                <c:pt idx="64">
                  <c:v>460</c:v>
                </c:pt>
                <c:pt idx="65">
                  <c:v>529</c:v>
                </c:pt>
                <c:pt idx="66">
                  <c:v>541</c:v>
                </c:pt>
                <c:pt idx="67">
                  <c:v>486</c:v>
                </c:pt>
                <c:pt idx="68">
                  <c:v>362</c:v>
                </c:pt>
                <c:pt idx="69">
                  <c:v>470</c:v>
                </c:pt>
                <c:pt idx="70">
                  <c:v>525</c:v>
                </c:pt>
                <c:pt idx="71">
                  <c:v>586</c:v>
                </c:pt>
                <c:pt idx="72">
                  <c:v>529</c:v>
                </c:pt>
                <c:pt idx="73">
                  <c:v>553</c:v>
                </c:pt>
                <c:pt idx="74">
                  <c:v>541</c:v>
                </c:pt>
                <c:pt idx="75">
                  <c:v>378</c:v>
                </c:pt>
                <c:pt idx="76">
                  <c:v>691</c:v>
                </c:pt>
                <c:pt idx="77">
                  <c:v>529</c:v>
                </c:pt>
                <c:pt idx="78">
                  <c:v>405</c:v>
                </c:pt>
                <c:pt idx="79">
                  <c:v>475</c:v>
                </c:pt>
                <c:pt idx="80">
                  <c:v>481</c:v>
                </c:pt>
                <c:pt idx="81">
                  <c:v>518</c:v>
                </c:pt>
                <c:pt idx="82">
                  <c:v>446</c:v>
                </c:pt>
                <c:pt idx="83">
                  <c:v>432</c:v>
                </c:pt>
                <c:pt idx="84">
                  <c:v>491</c:v>
                </c:pt>
                <c:pt idx="85">
                  <c:v>536</c:v>
                </c:pt>
                <c:pt idx="86">
                  <c:v>475</c:v>
                </c:pt>
                <c:pt idx="87">
                  <c:v>622</c:v>
                </c:pt>
                <c:pt idx="88">
                  <c:v>513</c:v>
                </c:pt>
                <c:pt idx="89">
                  <c:v>496</c:v>
                </c:pt>
                <c:pt idx="90">
                  <c:v>475</c:v>
                </c:pt>
                <c:pt idx="91">
                  <c:v>541</c:v>
                </c:pt>
                <c:pt idx="92">
                  <c:v>456</c:v>
                </c:pt>
                <c:pt idx="93">
                  <c:v>442</c:v>
                </c:pt>
                <c:pt idx="94">
                  <c:v>691</c:v>
                </c:pt>
                <c:pt idx="95">
                  <c:v>491</c:v>
                </c:pt>
                <c:pt idx="96">
                  <c:v>553</c:v>
                </c:pt>
                <c:pt idx="97">
                  <c:v>536</c:v>
                </c:pt>
                <c:pt idx="98">
                  <c:v>513</c:v>
                </c:pt>
                <c:pt idx="99">
                  <c:v>442</c:v>
                </c:pt>
                <c:pt idx="100">
                  <c:v>525</c:v>
                </c:pt>
                <c:pt idx="101">
                  <c:v>566</c:v>
                </c:pt>
                <c:pt idx="102">
                  <c:v>501</c:v>
                </c:pt>
                <c:pt idx="103">
                  <c:v>586</c:v>
                </c:pt>
                <c:pt idx="104">
                  <c:v>475</c:v>
                </c:pt>
                <c:pt idx="105">
                  <c:v>525</c:v>
                </c:pt>
                <c:pt idx="106">
                  <c:v>541</c:v>
                </c:pt>
                <c:pt idx="107">
                  <c:v>465</c:v>
                </c:pt>
                <c:pt idx="108">
                  <c:v>451</c:v>
                </c:pt>
                <c:pt idx="109">
                  <c:v>465</c:v>
                </c:pt>
                <c:pt idx="110">
                  <c:v>481</c:v>
                </c:pt>
                <c:pt idx="111">
                  <c:v>491</c:v>
                </c:pt>
                <c:pt idx="112">
                  <c:v>573</c:v>
                </c:pt>
                <c:pt idx="113">
                  <c:v>506</c:v>
                </c:pt>
                <c:pt idx="114">
                  <c:v>637</c:v>
                </c:pt>
                <c:pt idx="115">
                  <c:v>395</c:v>
                </c:pt>
                <c:pt idx="116">
                  <c:v>427</c:v>
                </c:pt>
                <c:pt idx="117">
                  <c:v>573</c:v>
                </c:pt>
                <c:pt idx="118">
                  <c:v>491</c:v>
                </c:pt>
                <c:pt idx="119">
                  <c:v>451</c:v>
                </c:pt>
                <c:pt idx="120">
                  <c:v>418</c:v>
                </c:pt>
                <c:pt idx="121">
                  <c:v>525</c:v>
                </c:pt>
                <c:pt idx="122">
                  <c:v>553</c:v>
                </c:pt>
                <c:pt idx="123">
                  <c:v>573</c:v>
                </c:pt>
                <c:pt idx="124">
                  <c:v>525</c:v>
                </c:pt>
                <c:pt idx="125">
                  <c:v>413</c:v>
                </c:pt>
                <c:pt idx="126">
                  <c:v>496</c:v>
                </c:pt>
                <c:pt idx="127">
                  <c:v>573</c:v>
                </c:pt>
                <c:pt idx="128">
                  <c:v>460</c:v>
                </c:pt>
                <c:pt idx="129">
                  <c:v>446</c:v>
                </c:pt>
                <c:pt idx="130">
                  <c:v>418</c:v>
                </c:pt>
                <c:pt idx="131">
                  <c:v>553</c:v>
                </c:pt>
                <c:pt idx="132">
                  <c:v>541</c:v>
                </c:pt>
                <c:pt idx="133">
                  <c:v>536</c:v>
                </c:pt>
                <c:pt idx="134">
                  <c:v>456</c:v>
                </c:pt>
                <c:pt idx="135">
                  <c:v>599</c:v>
                </c:pt>
                <c:pt idx="136">
                  <c:v>475</c:v>
                </c:pt>
                <c:pt idx="137">
                  <c:v>536</c:v>
                </c:pt>
                <c:pt idx="138">
                  <c:v>622</c:v>
                </c:pt>
                <c:pt idx="139">
                  <c:v>599</c:v>
                </c:pt>
                <c:pt idx="140">
                  <c:v>491</c:v>
                </c:pt>
                <c:pt idx="141">
                  <c:v>423</c:v>
                </c:pt>
                <c:pt idx="142">
                  <c:v>392</c:v>
                </c:pt>
                <c:pt idx="143">
                  <c:v>566</c:v>
                </c:pt>
                <c:pt idx="144">
                  <c:v>566</c:v>
                </c:pt>
                <c:pt idx="145">
                  <c:v>513</c:v>
                </c:pt>
                <c:pt idx="146">
                  <c:v>559</c:v>
                </c:pt>
                <c:pt idx="147">
                  <c:v>446</c:v>
                </c:pt>
                <c:pt idx="148">
                  <c:v>518</c:v>
                </c:pt>
                <c:pt idx="149">
                  <c:v>475</c:v>
                </c:pt>
                <c:pt idx="150">
                  <c:v>432</c:v>
                </c:pt>
                <c:pt idx="151">
                  <c:v>437</c:v>
                </c:pt>
                <c:pt idx="152">
                  <c:v>496</c:v>
                </c:pt>
                <c:pt idx="153">
                  <c:v>486</c:v>
                </c:pt>
                <c:pt idx="154">
                  <c:v>536</c:v>
                </c:pt>
                <c:pt idx="155">
                  <c:v>465</c:v>
                </c:pt>
                <c:pt idx="156">
                  <c:v>518</c:v>
                </c:pt>
                <c:pt idx="157">
                  <c:v>586</c:v>
                </c:pt>
                <c:pt idx="158">
                  <c:v>460</c:v>
                </c:pt>
                <c:pt idx="159">
                  <c:v>599</c:v>
                </c:pt>
                <c:pt idx="160">
                  <c:v>536</c:v>
                </c:pt>
                <c:pt idx="161">
                  <c:v>541</c:v>
                </c:pt>
                <c:pt idx="162">
                  <c:v>593</c:v>
                </c:pt>
                <c:pt idx="163">
                  <c:v>529</c:v>
                </c:pt>
                <c:pt idx="164">
                  <c:v>566</c:v>
                </c:pt>
                <c:pt idx="165">
                  <c:v>496</c:v>
                </c:pt>
                <c:pt idx="166">
                  <c:v>518</c:v>
                </c:pt>
                <c:pt idx="167">
                  <c:v>586</c:v>
                </c:pt>
                <c:pt idx="168">
                  <c:v>525</c:v>
                </c:pt>
                <c:pt idx="169">
                  <c:v>418</c:v>
                </c:pt>
                <c:pt idx="170">
                  <c:v>536</c:v>
                </c:pt>
                <c:pt idx="171">
                  <c:v>491</c:v>
                </c:pt>
                <c:pt idx="172">
                  <c:v>486</c:v>
                </c:pt>
                <c:pt idx="173">
                  <c:v>506</c:v>
                </c:pt>
                <c:pt idx="174">
                  <c:v>529</c:v>
                </c:pt>
                <c:pt idx="175">
                  <c:v>437</c:v>
                </c:pt>
                <c:pt idx="176">
                  <c:v>637</c:v>
                </c:pt>
                <c:pt idx="177">
                  <c:v>357</c:v>
                </c:pt>
                <c:pt idx="178">
                  <c:v>475</c:v>
                </c:pt>
                <c:pt idx="179">
                  <c:v>446</c:v>
                </c:pt>
                <c:pt idx="180">
                  <c:v>456</c:v>
                </c:pt>
                <c:pt idx="181">
                  <c:v>501</c:v>
                </c:pt>
                <c:pt idx="182">
                  <c:v>622</c:v>
                </c:pt>
                <c:pt idx="183">
                  <c:v>365</c:v>
                </c:pt>
                <c:pt idx="184">
                  <c:v>451</c:v>
                </c:pt>
                <c:pt idx="185">
                  <c:v>395</c:v>
                </c:pt>
                <c:pt idx="186">
                  <c:v>481</c:v>
                </c:pt>
                <c:pt idx="187">
                  <c:v>529</c:v>
                </c:pt>
                <c:pt idx="188">
                  <c:v>475</c:v>
                </c:pt>
                <c:pt idx="189">
                  <c:v>446</c:v>
                </c:pt>
                <c:pt idx="190">
                  <c:v>437</c:v>
                </c:pt>
                <c:pt idx="191">
                  <c:v>541</c:v>
                </c:pt>
                <c:pt idx="192">
                  <c:v>548</c:v>
                </c:pt>
                <c:pt idx="193">
                  <c:v>491</c:v>
                </c:pt>
                <c:pt idx="194">
                  <c:v>378</c:v>
                </c:pt>
                <c:pt idx="195">
                  <c:v>491</c:v>
                </c:pt>
                <c:pt idx="196">
                  <c:v>395</c:v>
                </c:pt>
                <c:pt idx="197">
                  <c:v>586</c:v>
                </c:pt>
                <c:pt idx="198">
                  <c:v>529</c:v>
                </c:pt>
                <c:pt idx="199">
                  <c:v>553</c:v>
                </c:pt>
                <c:pt idx="200">
                  <c:v>518</c:v>
                </c:pt>
                <c:pt idx="201">
                  <c:v>629</c:v>
                </c:pt>
                <c:pt idx="202">
                  <c:v>427</c:v>
                </c:pt>
                <c:pt idx="203">
                  <c:v>395</c:v>
                </c:pt>
                <c:pt idx="204">
                  <c:v>370</c:v>
                </c:pt>
                <c:pt idx="205">
                  <c:v>456</c:v>
                </c:pt>
                <c:pt idx="206">
                  <c:v>506</c:v>
                </c:pt>
                <c:pt idx="207">
                  <c:v>383</c:v>
                </c:pt>
                <c:pt idx="208">
                  <c:v>496</c:v>
                </c:pt>
                <c:pt idx="209">
                  <c:v>460</c:v>
                </c:pt>
                <c:pt idx="210">
                  <c:v>513</c:v>
                </c:pt>
                <c:pt idx="211">
                  <c:v>475</c:v>
                </c:pt>
                <c:pt idx="212">
                  <c:v>691</c:v>
                </c:pt>
                <c:pt idx="213">
                  <c:v>451</c:v>
                </c:pt>
                <c:pt idx="214">
                  <c:v>392</c:v>
                </c:pt>
                <c:pt idx="215">
                  <c:v>408</c:v>
                </c:pt>
                <c:pt idx="216">
                  <c:v>427</c:v>
                </c:pt>
                <c:pt idx="217">
                  <c:v>573</c:v>
                </c:pt>
                <c:pt idx="218">
                  <c:v>395</c:v>
                </c:pt>
                <c:pt idx="219">
                  <c:v>408</c:v>
                </c:pt>
                <c:pt idx="220">
                  <c:v>513</c:v>
                </c:pt>
                <c:pt idx="221">
                  <c:v>501</c:v>
                </c:pt>
                <c:pt idx="222">
                  <c:v>513</c:v>
                </c:pt>
                <c:pt idx="223">
                  <c:v>496</c:v>
                </c:pt>
                <c:pt idx="224">
                  <c:v>446</c:v>
                </c:pt>
                <c:pt idx="225">
                  <c:v>486</c:v>
                </c:pt>
                <c:pt idx="226">
                  <c:v>559</c:v>
                </c:pt>
                <c:pt idx="227">
                  <c:v>566</c:v>
                </c:pt>
                <c:pt idx="228">
                  <c:v>465</c:v>
                </c:pt>
                <c:pt idx="229">
                  <c:v>513</c:v>
                </c:pt>
                <c:pt idx="230">
                  <c:v>501</c:v>
                </c:pt>
                <c:pt idx="231">
                  <c:v>614</c:v>
                </c:pt>
                <c:pt idx="232">
                  <c:v>525</c:v>
                </c:pt>
                <c:pt idx="233">
                  <c:v>470</c:v>
                </c:pt>
                <c:pt idx="234">
                  <c:v>593</c:v>
                </c:pt>
                <c:pt idx="235">
                  <c:v>437</c:v>
                </c:pt>
                <c:pt idx="236">
                  <c:v>573</c:v>
                </c:pt>
                <c:pt idx="237">
                  <c:v>337</c:v>
                </c:pt>
                <c:pt idx="238">
                  <c:v>365</c:v>
                </c:pt>
                <c:pt idx="239">
                  <c:v>691</c:v>
                </c:pt>
                <c:pt idx="240">
                  <c:v>475</c:v>
                </c:pt>
                <c:pt idx="241">
                  <c:v>573</c:v>
                </c:pt>
                <c:pt idx="242">
                  <c:v>506</c:v>
                </c:pt>
                <c:pt idx="243">
                  <c:v>496</c:v>
                </c:pt>
                <c:pt idx="244">
                  <c:v>525</c:v>
                </c:pt>
                <c:pt idx="245">
                  <c:v>622</c:v>
                </c:pt>
                <c:pt idx="246">
                  <c:v>387</c:v>
                </c:pt>
                <c:pt idx="247">
                  <c:v>372</c:v>
                </c:pt>
                <c:pt idx="248">
                  <c:v>427</c:v>
                </c:pt>
                <c:pt idx="249">
                  <c:v>548</c:v>
                </c:pt>
                <c:pt idx="250">
                  <c:v>475</c:v>
                </c:pt>
                <c:pt idx="251">
                  <c:v>518</c:v>
                </c:pt>
                <c:pt idx="252">
                  <c:v>548</c:v>
                </c:pt>
                <c:pt idx="253">
                  <c:v>446</c:v>
                </c:pt>
                <c:pt idx="254">
                  <c:v>486</c:v>
                </c:pt>
                <c:pt idx="255">
                  <c:v>501</c:v>
                </c:pt>
                <c:pt idx="256">
                  <c:v>541</c:v>
                </c:pt>
                <c:pt idx="257">
                  <c:v>423</c:v>
                </c:pt>
                <c:pt idx="258">
                  <c:v>387</c:v>
                </c:pt>
                <c:pt idx="259">
                  <c:v>491</c:v>
                </c:pt>
                <c:pt idx="260">
                  <c:v>359</c:v>
                </c:pt>
                <c:pt idx="261">
                  <c:v>548</c:v>
                </c:pt>
                <c:pt idx="262">
                  <c:v>413</c:v>
                </c:pt>
                <c:pt idx="263">
                  <c:v>442</c:v>
                </c:pt>
                <c:pt idx="264">
                  <c:v>536</c:v>
                </c:pt>
                <c:pt idx="265">
                  <c:v>451</c:v>
                </c:pt>
                <c:pt idx="266">
                  <c:v>586</c:v>
                </c:pt>
                <c:pt idx="267">
                  <c:v>423</c:v>
                </c:pt>
                <c:pt idx="268">
                  <c:v>446</c:v>
                </c:pt>
                <c:pt idx="269">
                  <c:v>506</c:v>
                </c:pt>
                <c:pt idx="270">
                  <c:v>541</c:v>
                </c:pt>
                <c:pt idx="271">
                  <c:v>573</c:v>
                </c:pt>
                <c:pt idx="272">
                  <c:v>400</c:v>
                </c:pt>
                <c:pt idx="273">
                  <c:v>418</c:v>
                </c:pt>
                <c:pt idx="274">
                  <c:v>475</c:v>
                </c:pt>
                <c:pt idx="275">
                  <c:v>525</c:v>
                </c:pt>
                <c:pt idx="276">
                  <c:v>475</c:v>
                </c:pt>
                <c:pt idx="277">
                  <c:v>408</c:v>
                </c:pt>
                <c:pt idx="278">
                  <c:v>553</c:v>
                </c:pt>
                <c:pt idx="279">
                  <c:v>392</c:v>
                </c:pt>
                <c:pt idx="280">
                  <c:v>573</c:v>
                </c:pt>
                <c:pt idx="281">
                  <c:v>573</c:v>
                </c:pt>
                <c:pt idx="282">
                  <c:v>486</c:v>
                </c:pt>
                <c:pt idx="283">
                  <c:v>481</c:v>
                </c:pt>
                <c:pt idx="284">
                  <c:v>405</c:v>
                </c:pt>
                <c:pt idx="285">
                  <c:v>427</c:v>
                </c:pt>
                <c:pt idx="286">
                  <c:v>513</c:v>
                </c:pt>
                <c:pt idx="287">
                  <c:v>380</c:v>
                </c:pt>
                <c:pt idx="288">
                  <c:v>475</c:v>
                </c:pt>
                <c:pt idx="289">
                  <c:v>408</c:v>
                </c:pt>
                <c:pt idx="290">
                  <c:v>622</c:v>
                </c:pt>
                <c:pt idx="291">
                  <c:v>579</c:v>
                </c:pt>
                <c:pt idx="292">
                  <c:v>529</c:v>
                </c:pt>
                <c:pt idx="293">
                  <c:v>460</c:v>
                </c:pt>
                <c:pt idx="294">
                  <c:v>548</c:v>
                </c:pt>
                <c:pt idx="295">
                  <c:v>465</c:v>
                </c:pt>
                <c:pt idx="296">
                  <c:v>637</c:v>
                </c:pt>
                <c:pt idx="297">
                  <c:v>395</c:v>
                </c:pt>
                <c:pt idx="298">
                  <c:v>475</c:v>
                </c:pt>
                <c:pt idx="299">
                  <c:v>501</c:v>
                </c:pt>
                <c:pt idx="300">
                  <c:v>536</c:v>
                </c:pt>
                <c:pt idx="301">
                  <c:v>442</c:v>
                </c:pt>
                <c:pt idx="302">
                  <c:v>518</c:v>
                </c:pt>
                <c:pt idx="303">
                  <c:v>400</c:v>
                </c:pt>
                <c:pt idx="304">
                  <c:v>573</c:v>
                </c:pt>
                <c:pt idx="305">
                  <c:v>586</c:v>
                </c:pt>
                <c:pt idx="306">
                  <c:v>423</c:v>
                </c:pt>
                <c:pt idx="307">
                  <c:v>395</c:v>
                </c:pt>
                <c:pt idx="308">
                  <c:v>491</c:v>
                </c:pt>
                <c:pt idx="309">
                  <c:v>427</c:v>
                </c:pt>
                <c:pt idx="310">
                  <c:v>614</c:v>
                </c:pt>
                <c:pt idx="311">
                  <c:v>536</c:v>
                </c:pt>
                <c:pt idx="312">
                  <c:v>491</c:v>
                </c:pt>
                <c:pt idx="313">
                  <c:v>525</c:v>
                </c:pt>
                <c:pt idx="314">
                  <c:v>413</c:v>
                </c:pt>
                <c:pt idx="315">
                  <c:v>501</c:v>
                </c:pt>
                <c:pt idx="316">
                  <c:v>586</c:v>
                </c:pt>
                <c:pt idx="317">
                  <c:v>559</c:v>
                </c:pt>
                <c:pt idx="318">
                  <c:v>486</c:v>
                </c:pt>
                <c:pt idx="319">
                  <c:v>622</c:v>
                </c:pt>
                <c:pt idx="320">
                  <c:v>465</c:v>
                </c:pt>
                <c:pt idx="321">
                  <c:v>525</c:v>
                </c:pt>
                <c:pt idx="322">
                  <c:v>378</c:v>
                </c:pt>
                <c:pt idx="323">
                  <c:v>525</c:v>
                </c:pt>
                <c:pt idx="324">
                  <c:v>541</c:v>
                </c:pt>
                <c:pt idx="325">
                  <c:v>432</c:v>
                </c:pt>
                <c:pt idx="326">
                  <c:v>481</c:v>
                </c:pt>
                <c:pt idx="327">
                  <c:v>525</c:v>
                </c:pt>
                <c:pt idx="328">
                  <c:v>525</c:v>
                </c:pt>
                <c:pt idx="329">
                  <c:v>513</c:v>
                </c:pt>
                <c:pt idx="330">
                  <c:v>496</c:v>
                </c:pt>
                <c:pt idx="331">
                  <c:v>300</c:v>
                </c:pt>
                <c:pt idx="332">
                  <c:v>501</c:v>
                </c:pt>
                <c:pt idx="333">
                  <c:v>370</c:v>
                </c:pt>
                <c:pt idx="334">
                  <c:v>529</c:v>
                </c:pt>
                <c:pt idx="335">
                  <c:v>486</c:v>
                </c:pt>
                <c:pt idx="336">
                  <c:v>513</c:v>
                </c:pt>
                <c:pt idx="337">
                  <c:v>432</c:v>
                </c:pt>
                <c:pt idx="338">
                  <c:v>365</c:v>
                </c:pt>
                <c:pt idx="339">
                  <c:v>446</c:v>
                </c:pt>
                <c:pt idx="340">
                  <c:v>608</c:v>
                </c:pt>
                <c:pt idx="341">
                  <c:v>541</c:v>
                </c:pt>
                <c:pt idx="342">
                  <c:v>460</c:v>
                </c:pt>
                <c:pt idx="343">
                  <c:v>387</c:v>
                </c:pt>
                <c:pt idx="344">
                  <c:v>481</c:v>
                </c:pt>
                <c:pt idx="345">
                  <c:v>486</c:v>
                </c:pt>
                <c:pt idx="346">
                  <c:v>559</c:v>
                </c:pt>
                <c:pt idx="347">
                  <c:v>536</c:v>
                </c:pt>
                <c:pt idx="348">
                  <c:v>481</c:v>
                </c:pt>
                <c:pt idx="349">
                  <c:v>496</c:v>
                </c:pt>
                <c:pt idx="350">
                  <c:v>337</c:v>
                </c:pt>
                <c:pt idx="351">
                  <c:v>470</c:v>
                </c:pt>
                <c:pt idx="352">
                  <c:v>395</c:v>
                </c:pt>
                <c:pt idx="353">
                  <c:v>437</c:v>
                </c:pt>
                <c:pt idx="354">
                  <c:v>481</c:v>
                </c:pt>
                <c:pt idx="355">
                  <c:v>541</c:v>
                </c:pt>
                <c:pt idx="356">
                  <c:v>437</c:v>
                </c:pt>
                <c:pt idx="357">
                  <c:v>629</c:v>
                </c:pt>
                <c:pt idx="358">
                  <c:v>486</c:v>
                </c:pt>
                <c:pt idx="359">
                  <c:v>349</c:v>
                </c:pt>
                <c:pt idx="360">
                  <c:v>586</c:v>
                </c:pt>
                <c:pt idx="361">
                  <c:v>437</c:v>
                </c:pt>
                <c:pt idx="362">
                  <c:v>513</c:v>
                </c:pt>
                <c:pt idx="363">
                  <c:v>442</c:v>
                </c:pt>
                <c:pt idx="364">
                  <c:v>475</c:v>
                </c:pt>
                <c:pt idx="365">
                  <c:v>437</c:v>
                </c:pt>
                <c:pt idx="366">
                  <c:v>423</c:v>
                </c:pt>
                <c:pt idx="367">
                  <c:v>470</c:v>
                </c:pt>
                <c:pt idx="368">
                  <c:v>513</c:v>
                </c:pt>
                <c:pt idx="369">
                  <c:v>529</c:v>
                </c:pt>
                <c:pt idx="370">
                  <c:v>599</c:v>
                </c:pt>
                <c:pt idx="371">
                  <c:v>593</c:v>
                </c:pt>
                <c:pt idx="372">
                  <c:v>481</c:v>
                </c:pt>
                <c:pt idx="373">
                  <c:v>496</c:v>
                </c:pt>
                <c:pt idx="374">
                  <c:v>432</c:v>
                </c:pt>
                <c:pt idx="375">
                  <c:v>378</c:v>
                </c:pt>
                <c:pt idx="376">
                  <c:v>475</c:v>
                </c:pt>
                <c:pt idx="377">
                  <c:v>486</c:v>
                </c:pt>
                <c:pt idx="378">
                  <c:v>446</c:v>
                </c:pt>
                <c:pt idx="379">
                  <c:v>475</c:v>
                </c:pt>
                <c:pt idx="380">
                  <c:v>518</c:v>
                </c:pt>
                <c:pt idx="381">
                  <c:v>437</c:v>
                </c:pt>
                <c:pt idx="382">
                  <c:v>460</c:v>
                </c:pt>
                <c:pt idx="383">
                  <c:v>427</c:v>
                </c:pt>
                <c:pt idx="384">
                  <c:v>437</c:v>
                </c:pt>
                <c:pt idx="385">
                  <c:v>423</c:v>
                </c:pt>
                <c:pt idx="386">
                  <c:v>481</c:v>
                </c:pt>
                <c:pt idx="387">
                  <c:v>599</c:v>
                </c:pt>
                <c:pt idx="388">
                  <c:v>541</c:v>
                </c:pt>
                <c:pt idx="389">
                  <c:v>470</c:v>
                </c:pt>
                <c:pt idx="390">
                  <c:v>349</c:v>
                </c:pt>
                <c:pt idx="391">
                  <c:v>400</c:v>
                </c:pt>
                <c:pt idx="392">
                  <c:v>654</c:v>
                </c:pt>
                <c:pt idx="393">
                  <c:v>548</c:v>
                </c:pt>
                <c:pt idx="394">
                  <c:v>501</c:v>
                </c:pt>
                <c:pt idx="395">
                  <c:v>506</c:v>
                </c:pt>
                <c:pt idx="396">
                  <c:v>599</c:v>
                </c:pt>
                <c:pt idx="397">
                  <c:v>465</c:v>
                </c:pt>
                <c:pt idx="398">
                  <c:v>536</c:v>
                </c:pt>
                <c:pt idx="399">
                  <c:v>392</c:v>
                </c:pt>
                <c:pt idx="400">
                  <c:v>491</c:v>
                </c:pt>
                <c:pt idx="401">
                  <c:v>357</c:v>
                </c:pt>
                <c:pt idx="402">
                  <c:v>470</c:v>
                </c:pt>
                <c:pt idx="403">
                  <c:v>525</c:v>
                </c:pt>
                <c:pt idx="404">
                  <c:v>470</c:v>
                </c:pt>
                <c:pt idx="405">
                  <c:v>559</c:v>
                </c:pt>
                <c:pt idx="406">
                  <c:v>400</c:v>
                </c:pt>
                <c:pt idx="407">
                  <c:v>432</c:v>
                </c:pt>
                <c:pt idx="408">
                  <c:v>548</c:v>
                </c:pt>
                <c:pt idx="409">
                  <c:v>525</c:v>
                </c:pt>
                <c:pt idx="410">
                  <c:v>506</c:v>
                </c:pt>
                <c:pt idx="411">
                  <c:v>573</c:v>
                </c:pt>
                <c:pt idx="412">
                  <c:v>541</c:v>
                </c:pt>
                <c:pt idx="413">
                  <c:v>579</c:v>
                </c:pt>
                <c:pt idx="414">
                  <c:v>408</c:v>
                </c:pt>
                <c:pt idx="415">
                  <c:v>541</c:v>
                </c:pt>
                <c:pt idx="416">
                  <c:v>442</c:v>
                </c:pt>
                <c:pt idx="417">
                  <c:v>309</c:v>
                </c:pt>
                <c:pt idx="418">
                  <c:v>672</c:v>
                </c:pt>
                <c:pt idx="419">
                  <c:v>418</c:v>
                </c:pt>
                <c:pt idx="420">
                  <c:v>354</c:v>
                </c:pt>
                <c:pt idx="421">
                  <c:v>437</c:v>
                </c:pt>
                <c:pt idx="422">
                  <c:v>408</c:v>
                </c:pt>
                <c:pt idx="423">
                  <c:v>470</c:v>
                </c:pt>
                <c:pt idx="424">
                  <c:v>365</c:v>
                </c:pt>
                <c:pt idx="425">
                  <c:v>460</c:v>
                </c:pt>
                <c:pt idx="426">
                  <c:v>501</c:v>
                </c:pt>
                <c:pt idx="427">
                  <c:v>579</c:v>
                </c:pt>
                <c:pt idx="428">
                  <c:v>309</c:v>
                </c:pt>
                <c:pt idx="429">
                  <c:v>373</c:v>
                </c:pt>
                <c:pt idx="430">
                  <c:v>442</c:v>
                </c:pt>
                <c:pt idx="431">
                  <c:v>599</c:v>
                </c:pt>
                <c:pt idx="432">
                  <c:v>518</c:v>
                </c:pt>
                <c:pt idx="433">
                  <c:v>518</c:v>
                </c:pt>
                <c:pt idx="434">
                  <c:v>559</c:v>
                </c:pt>
                <c:pt idx="435">
                  <c:v>529</c:v>
                </c:pt>
                <c:pt idx="436">
                  <c:v>608</c:v>
                </c:pt>
                <c:pt idx="437">
                  <c:v>501</c:v>
                </c:pt>
                <c:pt idx="438">
                  <c:v>451</c:v>
                </c:pt>
                <c:pt idx="439">
                  <c:v>392</c:v>
                </c:pt>
                <c:pt idx="440">
                  <c:v>496</c:v>
                </c:pt>
                <c:pt idx="441">
                  <c:v>614</c:v>
                </c:pt>
                <c:pt idx="442">
                  <c:v>573</c:v>
                </c:pt>
                <c:pt idx="443">
                  <c:v>491</c:v>
                </c:pt>
                <c:pt idx="444">
                  <c:v>559</c:v>
                </c:pt>
                <c:pt idx="445">
                  <c:v>456</c:v>
                </c:pt>
                <c:pt idx="446">
                  <c:v>442</c:v>
                </c:pt>
                <c:pt idx="447">
                  <c:v>378</c:v>
                </c:pt>
                <c:pt idx="448">
                  <c:v>383</c:v>
                </c:pt>
                <c:pt idx="449">
                  <c:v>536</c:v>
                </c:pt>
                <c:pt idx="450">
                  <c:v>566</c:v>
                </c:pt>
                <c:pt idx="451">
                  <c:v>496</c:v>
                </c:pt>
                <c:pt idx="452">
                  <c:v>518</c:v>
                </c:pt>
                <c:pt idx="453">
                  <c:v>501</c:v>
                </c:pt>
                <c:pt idx="454">
                  <c:v>481</c:v>
                </c:pt>
                <c:pt idx="455">
                  <c:v>470</c:v>
                </c:pt>
                <c:pt idx="456">
                  <c:v>608</c:v>
                </c:pt>
                <c:pt idx="457">
                  <c:v>506</c:v>
                </c:pt>
                <c:pt idx="458">
                  <c:v>392</c:v>
                </c:pt>
                <c:pt idx="459">
                  <c:v>264</c:v>
                </c:pt>
                <c:pt idx="460">
                  <c:v>491</c:v>
                </c:pt>
                <c:pt idx="461">
                  <c:v>475</c:v>
                </c:pt>
                <c:pt idx="462">
                  <c:v>365</c:v>
                </c:pt>
                <c:pt idx="463">
                  <c:v>432</c:v>
                </c:pt>
                <c:pt idx="464">
                  <c:v>599</c:v>
                </c:pt>
                <c:pt idx="465">
                  <c:v>553</c:v>
                </c:pt>
                <c:pt idx="466">
                  <c:v>541</c:v>
                </c:pt>
                <c:pt idx="467">
                  <c:v>357</c:v>
                </c:pt>
                <c:pt idx="468">
                  <c:v>475</c:v>
                </c:pt>
                <c:pt idx="469">
                  <c:v>553</c:v>
                </c:pt>
                <c:pt idx="470">
                  <c:v>357</c:v>
                </c:pt>
                <c:pt idx="471">
                  <c:v>470</c:v>
                </c:pt>
                <c:pt idx="472">
                  <c:v>501</c:v>
                </c:pt>
                <c:pt idx="473">
                  <c:v>559</c:v>
                </c:pt>
                <c:pt idx="474">
                  <c:v>387</c:v>
                </c:pt>
                <c:pt idx="475">
                  <c:v>446</c:v>
                </c:pt>
                <c:pt idx="476">
                  <c:v>437</c:v>
                </c:pt>
                <c:pt idx="477">
                  <c:v>418</c:v>
                </c:pt>
                <c:pt idx="478">
                  <c:v>292</c:v>
                </c:pt>
              </c:numCache>
            </c:numRef>
          </c:xVal>
          <c:yVal>
            <c:numRef>
              <c:f>Sheet1!$B$2:$B$480</c:f>
              <c:numCache>
                <c:formatCode>General</c:formatCode>
                <c:ptCount val="479"/>
                <c:pt idx="0">
                  <c:v>420</c:v>
                </c:pt>
                <c:pt idx="1">
                  <c:v>488</c:v>
                </c:pt>
                <c:pt idx="2">
                  <c:v>446</c:v>
                </c:pt>
                <c:pt idx="3">
                  <c:v>589</c:v>
                </c:pt>
                <c:pt idx="4">
                  <c:v>465</c:v>
                </c:pt>
                <c:pt idx="5">
                  <c:v>490</c:v>
                </c:pt>
                <c:pt idx="6">
                  <c:v>471</c:v>
                </c:pt>
                <c:pt idx="7">
                  <c:v>637</c:v>
                </c:pt>
                <c:pt idx="8">
                  <c:v>679</c:v>
                </c:pt>
                <c:pt idx="9">
                  <c:v>516</c:v>
                </c:pt>
                <c:pt idx="10">
                  <c:v>619</c:v>
                </c:pt>
                <c:pt idx="11">
                  <c:v>536</c:v>
                </c:pt>
                <c:pt idx="12">
                  <c:v>483</c:v>
                </c:pt>
                <c:pt idx="13">
                  <c:v>541</c:v>
                </c:pt>
                <c:pt idx="14">
                  <c:v>579</c:v>
                </c:pt>
                <c:pt idx="15">
                  <c:v>493</c:v>
                </c:pt>
                <c:pt idx="16">
                  <c:v>636</c:v>
                </c:pt>
                <c:pt idx="17">
                  <c:v>543</c:v>
                </c:pt>
                <c:pt idx="18">
                  <c:v>616</c:v>
                </c:pt>
                <c:pt idx="19">
                  <c:v>654</c:v>
                </c:pt>
                <c:pt idx="20">
                  <c:v>513</c:v>
                </c:pt>
                <c:pt idx="21">
                  <c:v>495</c:v>
                </c:pt>
                <c:pt idx="22">
                  <c:v>548</c:v>
                </c:pt>
                <c:pt idx="23">
                  <c:v>719</c:v>
                </c:pt>
                <c:pt idx="24">
                  <c:v>626</c:v>
                </c:pt>
                <c:pt idx="25">
                  <c:v>529</c:v>
                </c:pt>
                <c:pt idx="26">
                  <c:v>649</c:v>
                </c:pt>
                <c:pt idx="27">
                  <c:v>455</c:v>
                </c:pt>
                <c:pt idx="28">
                  <c:v>403</c:v>
                </c:pt>
                <c:pt idx="29">
                  <c:v>661</c:v>
                </c:pt>
                <c:pt idx="30">
                  <c:v>757</c:v>
                </c:pt>
                <c:pt idx="31">
                  <c:v>576</c:v>
                </c:pt>
                <c:pt idx="32">
                  <c:v>569</c:v>
                </c:pt>
                <c:pt idx="33">
                  <c:v>538</c:v>
                </c:pt>
                <c:pt idx="34">
                  <c:v>518</c:v>
                </c:pt>
                <c:pt idx="35">
                  <c:v>508</c:v>
                </c:pt>
                <c:pt idx="36">
                  <c:v>589</c:v>
                </c:pt>
                <c:pt idx="37">
                  <c:v>614</c:v>
                </c:pt>
                <c:pt idx="38">
                  <c:v>561</c:v>
                </c:pt>
                <c:pt idx="39">
                  <c:v>456</c:v>
                </c:pt>
                <c:pt idx="40">
                  <c:v>599</c:v>
                </c:pt>
                <c:pt idx="41">
                  <c:v>488</c:v>
                </c:pt>
                <c:pt idx="42">
                  <c:v>543</c:v>
                </c:pt>
                <c:pt idx="43">
                  <c:v>700</c:v>
                </c:pt>
                <c:pt idx="44">
                  <c:v>664</c:v>
                </c:pt>
                <c:pt idx="45">
                  <c:v>518</c:v>
                </c:pt>
                <c:pt idx="46">
                  <c:v>528</c:v>
                </c:pt>
                <c:pt idx="47">
                  <c:v>619</c:v>
                </c:pt>
                <c:pt idx="48">
                  <c:v>566</c:v>
                </c:pt>
                <c:pt idx="49">
                  <c:v>513</c:v>
                </c:pt>
                <c:pt idx="50">
                  <c:v>483</c:v>
                </c:pt>
                <c:pt idx="51">
                  <c:v>437</c:v>
                </c:pt>
                <c:pt idx="52">
                  <c:v>568</c:v>
                </c:pt>
                <c:pt idx="53">
                  <c:v>463</c:v>
                </c:pt>
                <c:pt idx="54">
                  <c:v>539</c:v>
                </c:pt>
                <c:pt idx="55">
                  <c:v>483</c:v>
                </c:pt>
                <c:pt idx="56">
                  <c:v>654</c:v>
                </c:pt>
                <c:pt idx="57">
                  <c:v>571</c:v>
                </c:pt>
                <c:pt idx="58">
                  <c:v>495</c:v>
                </c:pt>
                <c:pt idx="59">
                  <c:v>480</c:v>
                </c:pt>
                <c:pt idx="60">
                  <c:v>576</c:v>
                </c:pt>
                <c:pt idx="61">
                  <c:v>571</c:v>
                </c:pt>
                <c:pt idx="62">
                  <c:v>944</c:v>
                </c:pt>
                <c:pt idx="63">
                  <c:v>554</c:v>
                </c:pt>
                <c:pt idx="64">
                  <c:v>543</c:v>
                </c:pt>
                <c:pt idx="65">
                  <c:v>315</c:v>
                </c:pt>
                <c:pt idx="66">
                  <c:v>624</c:v>
                </c:pt>
                <c:pt idx="67">
                  <c:v>546</c:v>
                </c:pt>
                <c:pt idx="68">
                  <c:v>433</c:v>
                </c:pt>
                <c:pt idx="69">
                  <c:v>493</c:v>
                </c:pt>
                <c:pt idx="70">
                  <c:v>568</c:v>
                </c:pt>
                <c:pt idx="71">
                  <c:v>576</c:v>
                </c:pt>
                <c:pt idx="72">
                  <c:v>621</c:v>
                </c:pt>
                <c:pt idx="73">
                  <c:v>593</c:v>
                </c:pt>
                <c:pt idx="74">
                  <c:v>573</c:v>
                </c:pt>
                <c:pt idx="75">
                  <c:v>427</c:v>
                </c:pt>
                <c:pt idx="76">
                  <c:v>729</c:v>
                </c:pt>
                <c:pt idx="77">
                  <c:v>516</c:v>
                </c:pt>
                <c:pt idx="78">
                  <c:v>475</c:v>
                </c:pt>
                <c:pt idx="79">
                  <c:v>478</c:v>
                </c:pt>
                <c:pt idx="80">
                  <c:v>486</c:v>
                </c:pt>
                <c:pt idx="81">
                  <c:v>571</c:v>
                </c:pt>
                <c:pt idx="82">
                  <c:v>463</c:v>
                </c:pt>
                <c:pt idx="83">
                  <c:v>442</c:v>
                </c:pt>
                <c:pt idx="84">
                  <c:v>539</c:v>
                </c:pt>
                <c:pt idx="85">
                  <c:v>574</c:v>
                </c:pt>
                <c:pt idx="86">
                  <c:v>529</c:v>
                </c:pt>
                <c:pt idx="87">
                  <c:v>714</c:v>
                </c:pt>
                <c:pt idx="88">
                  <c:v>608</c:v>
                </c:pt>
                <c:pt idx="89">
                  <c:v>456</c:v>
                </c:pt>
                <c:pt idx="90">
                  <c:v>529</c:v>
                </c:pt>
                <c:pt idx="91">
                  <c:v>659</c:v>
                </c:pt>
                <c:pt idx="92">
                  <c:v>475</c:v>
                </c:pt>
                <c:pt idx="93">
                  <c:v>450</c:v>
                </c:pt>
                <c:pt idx="94">
                  <c:v>604</c:v>
                </c:pt>
                <c:pt idx="95">
                  <c:v>510</c:v>
                </c:pt>
                <c:pt idx="96">
                  <c:v>637</c:v>
                </c:pt>
                <c:pt idx="97">
                  <c:v>589</c:v>
                </c:pt>
                <c:pt idx="98">
                  <c:v>525</c:v>
                </c:pt>
                <c:pt idx="99">
                  <c:v>503</c:v>
                </c:pt>
                <c:pt idx="100">
                  <c:v>569</c:v>
                </c:pt>
                <c:pt idx="101">
                  <c:v>553</c:v>
                </c:pt>
                <c:pt idx="102">
                  <c:v>518</c:v>
                </c:pt>
                <c:pt idx="103">
                  <c:v>546</c:v>
                </c:pt>
                <c:pt idx="104">
                  <c:v>486</c:v>
                </c:pt>
                <c:pt idx="105">
                  <c:v>498</c:v>
                </c:pt>
                <c:pt idx="106">
                  <c:v>539</c:v>
                </c:pt>
                <c:pt idx="107">
                  <c:v>407</c:v>
                </c:pt>
                <c:pt idx="108">
                  <c:v>448</c:v>
                </c:pt>
                <c:pt idx="109">
                  <c:v>521</c:v>
                </c:pt>
                <c:pt idx="110">
                  <c:v>626</c:v>
                </c:pt>
                <c:pt idx="111">
                  <c:v>611</c:v>
                </c:pt>
                <c:pt idx="112">
                  <c:v>553</c:v>
                </c:pt>
                <c:pt idx="113">
                  <c:v>571</c:v>
                </c:pt>
                <c:pt idx="114">
                  <c:v>624</c:v>
                </c:pt>
                <c:pt idx="115">
                  <c:v>370</c:v>
                </c:pt>
                <c:pt idx="116">
                  <c:v>408</c:v>
                </c:pt>
                <c:pt idx="117">
                  <c:v>588</c:v>
                </c:pt>
                <c:pt idx="118">
                  <c:v>541</c:v>
                </c:pt>
                <c:pt idx="119">
                  <c:v>478</c:v>
                </c:pt>
                <c:pt idx="120">
                  <c:v>495</c:v>
                </c:pt>
                <c:pt idx="121">
                  <c:v>612</c:v>
                </c:pt>
                <c:pt idx="122">
                  <c:v>606</c:v>
                </c:pt>
                <c:pt idx="123">
                  <c:v>593</c:v>
                </c:pt>
                <c:pt idx="124">
                  <c:v>604</c:v>
                </c:pt>
                <c:pt idx="125">
                  <c:v>410</c:v>
                </c:pt>
                <c:pt idx="126">
                  <c:v>608</c:v>
                </c:pt>
                <c:pt idx="127">
                  <c:v>584</c:v>
                </c:pt>
                <c:pt idx="128">
                  <c:v>418</c:v>
                </c:pt>
                <c:pt idx="129">
                  <c:v>553</c:v>
                </c:pt>
                <c:pt idx="130">
                  <c:v>520</c:v>
                </c:pt>
                <c:pt idx="131">
                  <c:v>639</c:v>
                </c:pt>
                <c:pt idx="132">
                  <c:v>549</c:v>
                </c:pt>
                <c:pt idx="133">
                  <c:v>622</c:v>
                </c:pt>
                <c:pt idx="134">
                  <c:v>526</c:v>
                </c:pt>
                <c:pt idx="135">
                  <c:v>682</c:v>
                </c:pt>
                <c:pt idx="136">
                  <c:v>534</c:v>
                </c:pt>
                <c:pt idx="137">
                  <c:v>584</c:v>
                </c:pt>
                <c:pt idx="138">
                  <c:v>500</c:v>
                </c:pt>
                <c:pt idx="139">
                  <c:v>634</c:v>
                </c:pt>
                <c:pt idx="140">
                  <c:v>427</c:v>
                </c:pt>
                <c:pt idx="141">
                  <c:v>455</c:v>
                </c:pt>
                <c:pt idx="142">
                  <c:v>408</c:v>
                </c:pt>
                <c:pt idx="143">
                  <c:v>666</c:v>
                </c:pt>
                <c:pt idx="144">
                  <c:v>549</c:v>
                </c:pt>
                <c:pt idx="145">
                  <c:v>573</c:v>
                </c:pt>
                <c:pt idx="146">
                  <c:v>624</c:v>
                </c:pt>
                <c:pt idx="147">
                  <c:v>478</c:v>
                </c:pt>
                <c:pt idx="148">
                  <c:v>534</c:v>
                </c:pt>
                <c:pt idx="149">
                  <c:v>539</c:v>
                </c:pt>
                <c:pt idx="150">
                  <c:v>546</c:v>
                </c:pt>
                <c:pt idx="151">
                  <c:v>511</c:v>
                </c:pt>
                <c:pt idx="152">
                  <c:v>561</c:v>
                </c:pt>
                <c:pt idx="153">
                  <c:v>440</c:v>
                </c:pt>
                <c:pt idx="154">
                  <c:v>523</c:v>
                </c:pt>
                <c:pt idx="155">
                  <c:v>461</c:v>
                </c:pt>
                <c:pt idx="156">
                  <c:v>506</c:v>
                </c:pt>
                <c:pt idx="157">
                  <c:v>599</c:v>
                </c:pt>
                <c:pt idx="158">
                  <c:v>450</c:v>
                </c:pt>
                <c:pt idx="159">
                  <c:v>576</c:v>
                </c:pt>
                <c:pt idx="160">
                  <c:v>493</c:v>
                </c:pt>
                <c:pt idx="161">
                  <c:v>559</c:v>
                </c:pt>
                <c:pt idx="162">
                  <c:v>720</c:v>
                </c:pt>
                <c:pt idx="163">
                  <c:v>588</c:v>
                </c:pt>
                <c:pt idx="164">
                  <c:v>544</c:v>
                </c:pt>
                <c:pt idx="165">
                  <c:v>539</c:v>
                </c:pt>
                <c:pt idx="166">
                  <c:v>657</c:v>
                </c:pt>
                <c:pt idx="167">
                  <c:v>596</c:v>
                </c:pt>
                <c:pt idx="168">
                  <c:v>553</c:v>
                </c:pt>
                <c:pt idx="169">
                  <c:v>491</c:v>
                </c:pt>
                <c:pt idx="170">
                  <c:v>594</c:v>
                </c:pt>
                <c:pt idx="171">
                  <c:v>558</c:v>
                </c:pt>
                <c:pt idx="172">
                  <c:v>583</c:v>
                </c:pt>
                <c:pt idx="173">
                  <c:v>612</c:v>
                </c:pt>
                <c:pt idx="174">
                  <c:v>553</c:v>
                </c:pt>
                <c:pt idx="175">
                  <c:v>476</c:v>
                </c:pt>
                <c:pt idx="176">
                  <c:v>674</c:v>
                </c:pt>
                <c:pt idx="177">
                  <c:v>465</c:v>
                </c:pt>
                <c:pt idx="178">
                  <c:v>481</c:v>
                </c:pt>
                <c:pt idx="179">
                  <c:v>569</c:v>
                </c:pt>
                <c:pt idx="180">
                  <c:v>501</c:v>
                </c:pt>
                <c:pt idx="181">
                  <c:v>614</c:v>
                </c:pt>
                <c:pt idx="182">
                  <c:v>654</c:v>
                </c:pt>
                <c:pt idx="183">
                  <c:v>342</c:v>
                </c:pt>
                <c:pt idx="184">
                  <c:v>385</c:v>
                </c:pt>
                <c:pt idx="185">
                  <c:v>455</c:v>
                </c:pt>
                <c:pt idx="186">
                  <c:v>468</c:v>
                </c:pt>
                <c:pt idx="187">
                  <c:v>586</c:v>
                </c:pt>
                <c:pt idx="188">
                  <c:v>521</c:v>
                </c:pt>
                <c:pt idx="189">
                  <c:v>511</c:v>
                </c:pt>
                <c:pt idx="190">
                  <c:v>493</c:v>
                </c:pt>
                <c:pt idx="191">
                  <c:v>559</c:v>
                </c:pt>
                <c:pt idx="192">
                  <c:v>617</c:v>
                </c:pt>
                <c:pt idx="193">
                  <c:v>528</c:v>
                </c:pt>
                <c:pt idx="194">
                  <c:v>451</c:v>
                </c:pt>
                <c:pt idx="195">
                  <c:v>564</c:v>
                </c:pt>
                <c:pt idx="196">
                  <c:v>446</c:v>
                </c:pt>
                <c:pt idx="197">
                  <c:v>627</c:v>
                </c:pt>
                <c:pt idx="198">
                  <c:v>586</c:v>
                </c:pt>
                <c:pt idx="199">
                  <c:v>594</c:v>
                </c:pt>
                <c:pt idx="200">
                  <c:v>534</c:v>
                </c:pt>
                <c:pt idx="201">
                  <c:v>682</c:v>
                </c:pt>
                <c:pt idx="202">
                  <c:v>383</c:v>
                </c:pt>
                <c:pt idx="203">
                  <c:v>505</c:v>
                </c:pt>
                <c:pt idx="204">
                  <c:v>453</c:v>
                </c:pt>
                <c:pt idx="205">
                  <c:v>549</c:v>
                </c:pt>
                <c:pt idx="206">
                  <c:v>556</c:v>
                </c:pt>
                <c:pt idx="207">
                  <c:v>465</c:v>
                </c:pt>
                <c:pt idx="208">
                  <c:v>495</c:v>
                </c:pt>
                <c:pt idx="209">
                  <c:v>493</c:v>
                </c:pt>
                <c:pt idx="210">
                  <c:v>513</c:v>
                </c:pt>
                <c:pt idx="211">
                  <c:v>534</c:v>
                </c:pt>
                <c:pt idx="212">
                  <c:v>717</c:v>
                </c:pt>
                <c:pt idx="213">
                  <c:v>437</c:v>
                </c:pt>
                <c:pt idx="214">
                  <c:v>390</c:v>
                </c:pt>
                <c:pt idx="215">
                  <c:v>521</c:v>
                </c:pt>
                <c:pt idx="216">
                  <c:v>438</c:v>
                </c:pt>
                <c:pt idx="217">
                  <c:v>568</c:v>
                </c:pt>
                <c:pt idx="218">
                  <c:v>448</c:v>
                </c:pt>
                <c:pt idx="219">
                  <c:v>500</c:v>
                </c:pt>
                <c:pt idx="220">
                  <c:v>520</c:v>
                </c:pt>
                <c:pt idx="221">
                  <c:v>561</c:v>
                </c:pt>
                <c:pt idx="222">
                  <c:v>543</c:v>
                </c:pt>
                <c:pt idx="223">
                  <c:v>551</c:v>
                </c:pt>
                <c:pt idx="224">
                  <c:v>451</c:v>
                </c:pt>
                <c:pt idx="225">
                  <c:v>554</c:v>
                </c:pt>
                <c:pt idx="226">
                  <c:v>533</c:v>
                </c:pt>
                <c:pt idx="227">
                  <c:v>576</c:v>
                </c:pt>
                <c:pt idx="228">
                  <c:v>506</c:v>
                </c:pt>
                <c:pt idx="229">
                  <c:v>534</c:v>
                </c:pt>
                <c:pt idx="230">
                  <c:v>543</c:v>
                </c:pt>
                <c:pt idx="231">
                  <c:v>764</c:v>
                </c:pt>
                <c:pt idx="232">
                  <c:v>523</c:v>
                </c:pt>
                <c:pt idx="233">
                  <c:v>523</c:v>
                </c:pt>
                <c:pt idx="234">
                  <c:v>563</c:v>
                </c:pt>
                <c:pt idx="235">
                  <c:v>498</c:v>
                </c:pt>
                <c:pt idx="236">
                  <c:v>629</c:v>
                </c:pt>
                <c:pt idx="237">
                  <c:v>354</c:v>
                </c:pt>
                <c:pt idx="238">
                  <c:v>415</c:v>
                </c:pt>
                <c:pt idx="239">
                  <c:v>762</c:v>
                </c:pt>
                <c:pt idx="240">
                  <c:v>604</c:v>
                </c:pt>
                <c:pt idx="241">
                  <c:v>617</c:v>
                </c:pt>
                <c:pt idx="242">
                  <c:v>520</c:v>
                </c:pt>
                <c:pt idx="243">
                  <c:v>468</c:v>
                </c:pt>
                <c:pt idx="244">
                  <c:v>526</c:v>
                </c:pt>
                <c:pt idx="245">
                  <c:v>549</c:v>
                </c:pt>
                <c:pt idx="246">
                  <c:v>413</c:v>
                </c:pt>
                <c:pt idx="247">
                  <c:v>438</c:v>
                </c:pt>
                <c:pt idx="248">
                  <c:v>468</c:v>
                </c:pt>
                <c:pt idx="249">
                  <c:v>503</c:v>
                </c:pt>
                <c:pt idx="250">
                  <c:v>493</c:v>
                </c:pt>
                <c:pt idx="251">
                  <c:v>493</c:v>
                </c:pt>
                <c:pt idx="252">
                  <c:v>541</c:v>
                </c:pt>
                <c:pt idx="253">
                  <c:v>468</c:v>
                </c:pt>
                <c:pt idx="254">
                  <c:v>556</c:v>
                </c:pt>
                <c:pt idx="255">
                  <c:v>561</c:v>
                </c:pt>
                <c:pt idx="256">
                  <c:v>586</c:v>
                </c:pt>
                <c:pt idx="257">
                  <c:v>456</c:v>
                </c:pt>
                <c:pt idx="258">
                  <c:v>486</c:v>
                </c:pt>
                <c:pt idx="259">
                  <c:v>500</c:v>
                </c:pt>
                <c:pt idx="260">
                  <c:v>330</c:v>
                </c:pt>
                <c:pt idx="261">
                  <c:v>551</c:v>
                </c:pt>
                <c:pt idx="262">
                  <c:v>473</c:v>
                </c:pt>
                <c:pt idx="263">
                  <c:v>407</c:v>
                </c:pt>
                <c:pt idx="264">
                  <c:v>468</c:v>
                </c:pt>
                <c:pt idx="265">
                  <c:v>433</c:v>
                </c:pt>
                <c:pt idx="266">
                  <c:v>666</c:v>
                </c:pt>
                <c:pt idx="267">
                  <c:v>488</c:v>
                </c:pt>
                <c:pt idx="268">
                  <c:v>440</c:v>
                </c:pt>
                <c:pt idx="269">
                  <c:v>518</c:v>
                </c:pt>
                <c:pt idx="270">
                  <c:v>546</c:v>
                </c:pt>
                <c:pt idx="271">
                  <c:v>536</c:v>
                </c:pt>
                <c:pt idx="272">
                  <c:v>559</c:v>
                </c:pt>
                <c:pt idx="273">
                  <c:v>490</c:v>
                </c:pt>
                <c:pt idx="274">
                  <c:v>491</c:v>
                </c:pt>
                <c:pt idx="275">
                  <c:v>446</c:v>
                </c:pt>
                <c:pt idx="276">
                  <c:v>330</c:v>
                </c:pt>
                <c:pt idx="277">
                  <c:v>432</c:v>
                </c:pt>
                <c:pt idx="278">
                  <c:v>528</c:v>
                </c:pt>
                <c:pt idx="279">
                  <c:v>417</c:v>
                </c:pt>
                <c:pt idx="280">
                  <c:v>609</c:v>
                </c:pt>
                <c:pt idx="281">
                  <c:v>594</c:v>
                </c:pt>
                <c:pt idx="282">
                  <c:v>564</c:v>
                </c:pt>
                <c:pt idx="283">
                  <c:v>480</c:v>
                </c:pt>
                <c:pt idx="284">
                  <c:v>478</c:v>
                </c:pt>
                <c:pt idx="285">
                  <c:v>433</c:v>
                </c:pt>
                <c:pt idx="286">
                  <c:v>549</c:v>
                </c:pt>
                <c:pt idx="287">
                  <c:v>402</c:v>
                </c:pt>
                <c:pt idx="288">
                  <c:v>515</c:v>
                </c:pt>
                <c:pt idx="289">
                  <c:v>461</c:v>
                </c:pt>
                <c:pt idx="290">
                  <c:v>611</c:v>
                </c:pt>
                <c:pt idx="291">
                  <c:v>606</c:v>
                </c:pt>
                <c:pt idx="292">
                  <c:v>589</c:v>
                </c:pt>
                <c:pt idx="293">
                  <c:v>458</c:v>
                </c:pt>
                <c:pt idx="294">
                  <c:v>637</c:v>
                </c:pt>
                <c:pt idx="295">
                  <c:v>510</c:v>
                </c:pt>
                <c:pt idx="296">
                  <c:v>659</c:v>
                </c:pt>
                <c:pt idx="297">
                  <c:v>305</c:v>
                </c:pt>
                <c:pt idx="298">
                  <c:v>553</c:v>
                </c:pt>
                <c:pt idx="299">
                  <c:v>558</c:v>
                </c:pt>
                <c:pt idx="300">
                  <c:v>612</c:v>
                </c:pt>
                <c:pt idx="301">
                  <c:v>505</c:v>
                </c:pt>
                <c:pt idx="302">
                  <c:v>576</c:v>
                </c:pt>
                <c:pt idx="303">
                  <c:v>425</c:v>
                </c:pt>
                <c:pt idx="304">
                  <c:v>715</c:v>
                </c:pt>
                <c:pt idx="305">
                  <c:v>501</c:v>
                </c:pt>
                <c:pt idx="306">
                  <c:v>476</c:v>
                </c:pt>
                <c:pt idx="307">
                  <c:v>450</c:v>
                </c:pt>
                <c:pt idx="308">
                  <c:v>443</c:v>
                </c:pt>
                <c:pt idx="309">
                  <c:v>544</c:v>
                </c:pt>
                <c:pt idx="310">
                  <c:v>604</c:v>
                </c:pt>
                <c:pt idx="311">
                  <c:v>525</c:v>
                </c:pt>
                <c:pt idx="312">
                  <c:v>508</c:v>
                </c:pt>
                <c:pt idx="313">
                  <c:v>548</c:v>
                </c:pt>
                <c:pt idx="314">
                  <c:v>418</c:v>
                </c:pt>
                <c:pt idx="315">
                  <c:v>510</c:v>
                </c:pt>
                <c:pt idx="316">
                  <c:v>573</c:v>
                </c:pt>
                <c:pt idx="317">
                  <c:v>606</c:v>
                </c:pt>
                <c:pt idx="318">
                  <c:v>543</c:v>
                </c:pt>
                <c:pt idx="319">
                  <c:v>586</c:v>
                </c:pt>
                <c:pt idx="320">
                  <c:v>558</c:v>
                </c:pt>
                <c:pt idx="321">
                  <c:v>651</c:v>
                </c:pt>
                <c:pt idx="322">
                  <c:v>415</c:v>
                </c:pt>
                <c:pt idx="323">
                  <c:v>503</c:v>
                </c:pt>
                <c:pt idx="324">
                  <c:v>594</c:v>
                </c:pt>
                <c:pt idx="325">
                  <c:v>398</c:v>
                </c:pt>
                <c:pt idx="326">
                  <c:v>498</c:v>
                </c:pt>
                <c:pt idx="327">
                  <c:v>269</c:v>
                </c:pt>
                <c:pt idx="328">
                  <c:v>559</c:v>
                </c:pt>
                <c:pt idx="329">
                  <c:v>549</c:v>
                </c:pt>
                <c:pt idx="330">
                  <c:v>612</c:v>
                </c:pt>
                <c:pt idx="331">
                  <c:v>385</c:v>
                </c:pt>
                <c:pt idx="332">
                  <c:v>506</c:v>
                </c:pt>
                <c:pt idx="333">
                  <c:v>435</c:v>
                </c:pt>
                <c:pt idx="334">
                  <c:v>588</c:v>
                </c:pt>
                <c:pt idx="335">
                  <c:v>523</c:v>
                </c:pt>
                <c:pt idx="336">
                  <c:v>564</c:v>
                </c:pt>
                <c:pt idx="337">
                  <c:v>541</c:v>
                </c:pt>
                <c:pt idx="338">
                  <c:v>390</c:v>
                </c:pt>
                <c:pt idx="339">
                  <c:v>420</c:v>
                </c:pt>
                <c:pt idx="340">
                  <c:v>614</c:v>
                </c:pt>
                <c:pt idx="341">
                  <c:v>644</c:v>
                </c:pt>
                <c:pt idx="342">
                  <c:v>495</c:v>
                </c:pt>
                <c:pt idx="343">
                  <c:v>470</c:v>
                </c:pt>
                <c:pt idx="344">
                  <c:v>534</c:v>
                </c:pt>
                <c:pt idx="345">
                  <c:v>593</c:v>
                </c:pt>
                <c:pt idx="346">
                  <c:v>647</c:v>
                </c:pt>
                <c:pt idx="347">
                  <c:v>702</c:v>
                </c:pt>
                <c:pt idx="348">
                  <c:v>558</c:v>
                </c:pt>
                <c:pt idx="349">
                  <c:v>571</c:v>
                </c:pt>
                <c:pt idx="350">
                  <c:v>463</c:v>
                </c:pt>
                <c:pt idx="351">
                  <c:v>510</c:v>
                </c:pt>
                <c:pt idx="352">
                  <c:v>458</c:v>
                </c:pt>
                <c:pt idx="353">
                  <c:v>498</c:v>
                </c:pt>
                <c:pt idx="354">
                  <c:v>536</c:v>
                </c:pt>
                <c:pt idx="355">
                  <c:v>551</c:v>
                </c:pt>
                <c:pt idx="356">
                  <c:v>491</c:v>
                </c:pt>
                <c:pt idx="357">
                  <c:v>695</c:v>
                </c:pt>
                <c:pt idx="358">
                  <c:v>516</c:v>
                </c:pt>
                <c:pt idx="359">
                  <c:v>357</c:v>
                </c:pt>
                <c:pt idx="360">
                  <c:v>573</c:v>
                </c:pt>
                <c:pt idx="361">
                  <c:v>458</c:v>
                </c:pt>
                <c:pt idx="362">
                  <c:v>538</c:v>
                </c:pt>
                <c:pt idx="363">
                  <c:v>481</c:v>
                </c:pt>
                <c:pt idx="364">
                  <c:v>546</c:v>
                </c:pt>
                <c:pt idx="365">
                  <c:v>329</c:v>
                </c:pt>
                <c:pt idx="366">
                  <c:v>539</c:v>
                </c:pt>
                <c:pt idx="367">
                  <c:v>417</c:v>
                </c:pt>
                <c:pt idx="368">
                  <c:v>481</c:v>
                </c:pt>
                <c:pt idx="369">
                  <c:v>679</c:v>
                </c:pt>
                <c:pt idx="370">
                  <c:v>525</c:v>
                </c:pt>
                <c:pt idx="371">
                  <c:v>498</c:v>
                </c:pt>
                <c:pt idx="372">
                  <c:v>604</c:v>
                </c:pt>
                <c:pt idx="373">
                  <c:v>525</c:v>
                </c:pt>
                <c:pt idx="374">
                  <c:v>521</c:v>
                </c:pt>
                <c:pt idx="375">
                  <c:v>382</c:v>
                </c:pt>
                <c:pt idx="376">
                  <c:v>538</c:v>
                </c:pt>
                <c:pt idx="377">
                  <c:v>538</c:v>
                </c:pt>
                <c:pt idx="378">
                  <c:v>491</c:v>
                </c:pt>
                <c:pt idx="379">
                  <c:v>505</c:v>
                </c:pt>
                <c:pt idx="380">
                  <c:v>611</c:v>
                </c:pt>
                <c:pt idx="381">
                  <c:v>422</c:v>
                </c:pt>
                <c:pt idx="382">
                  <c:v>418</c:v>
                </c:pt>
                <c:pt idx="383">
                  <c:v>402</c:v>
                </c:pt>
                <c:pt idx="384">
                  <c:v>395</c:v>
                </c:pt>
                <c:pt idx="385">
                  <c:v>377</c:v>
                </c:pt>
                <c:pt idx="386">
                  <c:v>516</c:v>
                </c:pt>
                <c:pt idx="387">
                  <c:v>649</c:v>
                </c:pt>
                <c:pt idx="388">
                  <c:v>576</c:v>
                </c:pt>
                <c:pt idx="389">
                  <c:v>435</c:v>
                </c:pt>
                <c:pt idx="390">
                  <c:v>440</c:v>
                </c:pt>
                <c:pt idx="391">
                  <c:v>453</c:v>
                </c:pt>
                <c:pt idx="392">
                  <c:v>747</c:v>
                </c:pt>
                <c:pt idx="393">
                  <c:v>584</c:v>
                </c:pt>
                <c:pt idx="394">
                  <c:v>488</c:v>
                </c:pt>
                <c:pt idx="395">
                  <c:v>647</c:v>
                </c:pt>
                <c:pt idx="396">
                  <c:v>671</c:v>
                </c:pt>
                <c:pt idx="397">
                  <c:v>563</c:v>
                </c:pt>
                <c:pt idx="398">
                  <c:v>571</c:v>
                </c:pt>
                <c:pt idx="399">
                  <c:v>451</c:v>
                </c:pt>
                <c:pt idx="400">
                  <c:v>533</c:v>
                </c:pt>
                <c:pt idx="401">
                  <c:v>372</c:v>
                </c:pt>
                <c:pt idx="402">
                  <c:v>493</c:v>
                </c:pt>
                <c:pt idx="403">
                  <c:v>536</c:v>
                </c:pt>
                <c:pt idx="404">
                  <c:v>427</c:v>
                </c:pt>
                <c:pt idx="405">
                  <c:v>644</c:v>
                </c:pt>
                <c:pt idx="406">
                  <c:v>438</c:v>
                </c:pt>
                <c:pt idx="407">
                  <c:v>451</c:v>
                </c:pt>
                <c:pt idx="408">
                  <c:v>553</c:v>
                </c:pt>
                <c:pt idx="409">
                  <c:v>627</c:v>
                </c:pt>
                <c:pt idx="410">
                  <c:v>576</c:v>
                </c:pt>
                <c:pt idx="411">
                  <c:v>568</c:v>
                </c:pt>
                <c:pt idx="412">
                  <c:v>604</c:v>
                </c:pt>
                <c:pt idx="413">
                  <c:v>603</c:v>
                </c:pt>
                <c:pt idx="414">
                  <c:v>337</c:v>
                </c:pt>
                <c:pt idx="415">
                  <c:v>606</c:v>
                </c:pt>
                <c:pt idx="416">
                  <c:v>451</c:v>
                </c:pt>
                <c:pt idx="417">
                  <c:v>363</c:v>
                </c:pt>
                <c:pt idx="418">
                  <c:v>667</c:v>
                </c:pt>
                <c:pt idx="419">
                  <c:v>405</c:v>
                </c:pt>
                <c:pt idx="420">
                  <c:v>425</c:v>
                </c:pt>
                <c:pt idx="421">
                  <c:v>443</c:v>
                </c:pt>
                <c:pt idx="422">
                  <c:v>390</c:v>
                </c:pt>
                <c:pt idx="423">
                  <c:v>495</c:v>
                </c:pt>
                <c:pt idx="424">
                  <c:v>427</c:v>
                </c:pt>
                <c:pt idx="425">
                  <c:v>425</c:v>
                </c:pt>
                <c:pt idx="426">
                  <c:v>569</c:v>
                </c:pt>
                <c:pt idx="427">
                  <c:v>626</c:v>
                </c:pt>
                <c:pt idx="428">
                  <c:v>305</c:v>
                </c:pt>
                <c:pt idx="429">
                  <c:v>463</c:v>
                </c:pt>
                <c:pt idx="430">
                  <c:v>455</c:v>
                </c:pt>
                <c:pt idx="431">
                  <c:v>644</c:v>
                </c:pt>
                <c:pt idx="432">
                  <c:v>546</c:v>
                </c:pt>
                <c:pt idx="433">
                  <c:v>571</c:v>
                </c:pt>
                <c:pt idx="434">
                  <c:v>604</c:v>
                </c:pt>
                <c:pt idx="435">
                  <c:v>652</c:v>
                </c:pt>
                <c:pt idx="436">
                  <c:v>604</c:v>
                </c:pt>
                <c:pt idx="437">
                  <c:v>591</c:v>
                </c:pt>
                <c:pt idx="438">
                  <c:v>510</c:v>
                </c:pt>
                <c:pt idx="439">
                  <c:v>473</c:v>
                </c:pt>
                <c:pt idx="440">
                  <c:v>529</c:v>
                </c:pt>
                <c:pt idx="441">
                  <c:v>722</c:v>
                </c:pt>
                <c:pt idx="442">
                  <c:v>599</c:v>
                </c:pt>
                <c:pt idx="443">
                  <c:v>455</c:v>
                </c:pt>
                <c:pt idx="444">
                  <c:v>614</c:v>
                </c:pt>
                <c:pt idx="445">
                  <c:v>508</c:v>
                </c:pt>
                <c:pt idx="446">
                  <c:v>446</c:v>
                </c:pt>
                <c:pt idx="447">
                  <c:v>423</c:v>
                </c:pt>
                <c:pt idx="448">
                  <c:v>473</c:v>
                </c:pt>
                <c:pt idx="449">
                  <c:v>573</c:v>
                </c:pt>
                <c:pt idx="450">
                  <c:v>644</c:v>
                </c:pt>
                <c:pt idx="451">
                  <c:v>446</c:v>
                </c:pt>
                <c:pt idx="452">
                  <c:v>501</c:v>
                </c:pt>
                <c:pt idx="453">
                  <c:v>558</c:v>
                </c:pt>
                <c:pt idx="454">
                  <c:v>495</c:v>
                </c:pt>
                <c:pt idx="455">
                  <c:v>568</c:v>
                </c:pt>
                <c:pt idx="456">
                  <c:v>596</c:v>
                </c:pt>
                <c:pt idx="457">
                  <c:v>511</c:v>
                </c:pt>
                <c:pt idx="458">
                  <c:v>473</c:v>
                </c:pt>
                <c:pt idx="459">
                  <c:v>271</c:v>
                </c:pt>
                <c:pt idx="460">
                  <c:v>478</c:v>
                </c:pt>
                <c:pt idx="461">
                  <c:v>451</c:v>
                </c:pt>
                <c:pt idx="462">
                  <c:v>398</c:v>
                </c:pt>
                <c:pt idx="463">
                  <c:v>510</c:v>
                </c:pt>
                <c:pt idx="464">
                  <c:v>589</c:v>
                </c:pt>
                <c:pt idx="465">
                  <c:v>598</c:v>
                </c:pt>
                <c:pt idx="466">
                  <c:v>533</c:v>
                </c:pt>
                <c:pt idx="467">
                  <c:v>330</c:v>
                </c:pt>
                <c:pt idx="468">
                  <c:v>456</c:v>
                </c:pt>
                <c:pt idx="469">
                  <c:v>593</c:v>
                </c:pt>
                <c:pt idx="470">
                  <c:v>453</c:v>
                </c:pt>
                <c:pt idx="471">
                  <c:v>496</c:v>
                </c:pt>
                <c:pt idx="472">
                  <c:v>485</c:v>
                </c:pt>
                <c:pt idx="473">
                  <c:v>551</c:v>
                </c:pt>
                <c:pt idx="474">
                  <c:v>392</c:v>
                </c:pt>
                <c:pt idx="475">
                  <c:v>433</c:v>
                </c:pt>
                <c:pt idx="476">
                  <c:v>516</c:v>
                </c:pt>
                <c:pt idx="477">
                  <c:v>508</c:v>
                </c:pt>
                <c:pt idx="478">
                  <c:v>400</c:v>
                </c:pt>
              </c:numCache>
            </c:numRef>
          </c:yVal>
          <c:smooth val="0"/>
          <c:extLst>
            <c:ext xmlns:c16="http://schemas.microsoft.com/office/drawing/2014/chart" uri="{C3380CC4-5D6E-409C-BE32-E72D297353CC}">
              <c16:uniqueId val="{00000000-7103-4639-8EA3-3D3AEE46FDC2}"/>
            </c:ext>
          </c:extLst>
        </c:ser>
        <c:dLbls>
          <c:showLegendKey val="0"/>
          <c:showVal val="0"/>
          <c:showCatName val="0"/>
          <c:showSerName val="0"/>
          <c:showPercent val="0"/>
          <c:showBubbleSize val="0"/>
        </c:dLbls>
        <c:axId val="865310303"/>
        <c:axId val="877670335"/>
      </c:scatterChart>
      <c:valAx>
        <c:axId val="865310303"/>
        <c:scaling>
          <c:orientation val="minMax"/>
          <c:max val="810"/>
          <c:min val="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COMSAE</a:t>
                </a:r>
                <a:r>
                  <a:rPr lang="en-US" baseline="0" dirty="0"/>
                  <a:t> Phase 1 Score</a:t>
                </a:r>
                <a:endParaRPr lang="en-US" dirty="0"/>
              </a:p>
            </c:rich>
          </c:tx>
          <c:layout>
            <c:manualLayout>
              <c:xMode val="edge"/>
              <c:yMode val="edge"/>
              <c:x val="0.38984739076884667"/>
              <c:y val="0.93109736170808388"/>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7670335"/>
        <c:crosses val="autoZero"/>
        <c:crossBetween val="midCat"/>
        <c:majorUnit val="100"/>
        <c:minorUnit val="20"/>
      </c:valAx>
      <c:valAx>
        <c:axId val="877670335"/>
        <c:scaling>
          <c:orientation val="minMax"/>
          <c:max val="950"/>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COMLEX Level</a:t>
                </a:r>
                <a:r>
                  <a:rPr lang="en-US" baseline="0" dirty="0"/>
                  <a:t> 1 Score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5310303"/>
        <c:crosses val="autoZero"/>
        <c:crossBetween val="midCat"/>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84913721363317"/>
          <c:y val="0.1029547172232541"/>
          <c:w val="0.75432992028055801"/>
          <c:h val="0.71276744375310219"/>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F5E3-4083-B9DB-FEDC475DB138}"/>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 Week</c:v>
                </c:pt>
                <c:pt idx="1">
                  <c:v>2 Weeks</c:v>
                </c:pt>
                <c:pt idx="2">
                  <c:v>3 Weeks</c:v>
                </c:pt>
                <c:pt idx="3">
                  <c:v>4 Weeks</c:v>
                </c:pt>
                <c:pt idx="4">
                  <c:v>5 Weeks</c:v>
                </c:pt>
                <c:pt idx="5">
                  <c:v>6 Weeks</c:v>
                </c:pt>
                <c:pt idx="6">
                  <c:v>7 Weeks</c:v>
                </c:pt>
                <c:pt idx="7">
                  <c:v>8 Weeks</c:v>
                </c:pt>
                <c:pt idx="8">
                  <c:v>More than 2 months</c:v>
                </c:pt>
              </c:strCache>
            </c:strRef>
          </c:cat>
          <c:val>
            <c:numRef>
              <c:f>Sheet1!$B$2:$B$10</c:f>
              <c:numCache>
                <c:formatCode>0%</c:formatCode>
                <c:ptCount val="9"/>
                <c:pt idx="0">
                  <c:v>4</c:v>
                </c:pt>
                <c:pt idx="1">
                  <c:v>9</c:v>
                </c:pt>
                <c:pt idx="2">
                  <c:v>16</c:v>
                </c:pt>
                <c:pt idx="3">
                  <c:v>32</c:v>
                </c:pt>
                <c:pt idx="4">
                  <c:v>12</c:v>
                </c:pt>
                <c:pt idx="5">
                  <c:v>12</c:v>
                </c:pt>
                <c:pt idx="6">
                  <c:v>3</c:v>
                </c:pt>
                <c:pt idx="7">
                  <c:v>5</c:v>
                </c:pt>
                <c:pt idx="8">
                  <c:v>6</c:v>
                </c:pt>
              </c:numCache>
            </c:numRef>
          </c:val>
          <c:extLst>
            <c:ext xmlns:c16="http://schemas.microsoft.com/office/drawing/2014/chart" uri="{C3380CC4-5D6E-409C-BE32-E72D297353CC}">
              <c16:uniqueId val="{00000002-F5E3-4083-B9DB-FEDC475DB138}"/>
            </c:ext>
          </c:extLst>
        </c:ser>
        <c:dLbls>
          <c:showLegendKey val="0"/>
          <c:showVal val="0"/>
          <c:showCatName val="0"/>
          <c:showSerName val="0"/>
          <c:showPercent val="0"/>
          <c:showBubbleSize val="0"/>
        </c:dLbls>
        <c:gapWidth val="219"/>
        <c:overlap val="-27"/>
        <c:axId val="245423408"/>
        <c:axId val="245442128"/>
      </c:barChart>
      <c:catAx>
        <c:axId val="24542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5442128"/>
        <c:crosses val="autoZero"/>
        <c:auto val="1"/>
        <c:lblAlgn val="ctr"/>
        <c:lblOffset val="100"/>
        <c:noMultiLvlLbl val="0"/>
      </c:catAx>
      <c:valAx>
        <c:axId val="24544212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423408"/>
        <c:crosses val="autoZero"/>
        <c:crossBetween val="between"/>
        <c:majorUnit val="10"/>
        <c:dispUnits>
          <c:builtInUnit val="hundreds"/>
        </c:dispUnits>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84913721363317"/>
          <c:y val="0.1029547172232541"/>
          <c:w val="0.75432992028055801"/>
          <c:h val="0.71276744375310219"/>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81F6-4CC7-B89A-1A994E8A7367}"/>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After COMLEX</c:v>
                </c:pt>
                <c:pt idx="1">
                  <c:v>After COMSAE but before COMLEX</c:v>
                </c:pt>
                <c:pt idx="2">
                  <c:v>Before COMSAE</c:v>
                </c:pt>
              </c:strCache>
            </c:strRef>
          </c:cat>
          <c:val>
            <c:numRef>
              <c:f>Sheet1!$B$2:$B$4</c:f>
              <c:numCache>
                <c:formatCode>0%</c:formatCode>
                <c:ptCount val="3"/>
                <c:pt idx="0">
                  <c:v>20</c:v>
                </c:pt>
                <c:pt idx="1">
                  <c:v>23</c:v>
                </c:pt>
                <c:pt idx="2">
                  <c:v>13</c:v>
                </c:pt>
              </c:numCache>
            </c:numRef>
          </c:val>
          <c:extLst>
            <c:ext xmlns:c16="http://schemas.microsoft.com/office/drawing/2014/chart" uri="{C3380CC4-5D6E-409C-BE32-E72D297353CC}">
              <c16:uniqueId val="{00000002-81F6-4CC7-B89A-1A994E8A7367}"/>
            </c:ext>
          </c:extLst>
        </c:ser>
        <c:dLbls>
          <c:showLegendKey val="0"/>
          <c:showVal val="0"/>
          <c:showCatName val="0"/>
          <c:showSerName val="0"/>
          <c:showPercent val="0"/>
          <c:showBubbleSize val="0"/>
        </c:dLbls>
        <c:gapWidth val="219"/>
        <c:overlap val="-27"/>
        <c:axId val="245423408"/>
        <c:axId val="245442128"/>
      </c:barChart>
      <c:catAx>
        <c:axId val="24542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442128"/>
        <c:crosses val="autoZero"/>
        <c:auto val="1"/>
        <c:lblAlgn val="ctr"/>
        <c:lblOffset val="100"/>
        <c:noMultiLvlLbl val="0"/>
      </c:catAx>
      <c:valAx>
        <c:axId val="24544212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423408"/>
        <c:crosses val="autoZero"/>
        <c:crossBetween val="between"/>
        <c:majorUnit val="10"/>
        <c:dispUnits>
          <c:builtInUnit val="hundreds"/>
        </c:dispUnits>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3490813648294"/>
          <c:y val="0.10713991021248896"/>
          <c:w val="0.88415091863517059"/>
          <c:h val="0.7915017195983649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8213-4D0F-AB99-FC0762CE238B}"/>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Blocks 1 - 4</c:v>
                </c:pt>
                <c:pt idx="1">
                  <c:v>Block 5</c:v>
                </c:pt>
                <c:pt idx="2">
                  <c:v>Block 6</c:v>
                </c:pt>
                <c:pt idx="3">
                  <c:v>Block 7</c:v>
                </c:pt>
                <c:pt idx="4">
                  <c:v>Block 8</c:v>
                </c:pt>
              </c:strCache>
            </c:strRef>
          </c:cat>
          <c:val>
            <c:numRef>
              <c:f>Sheet1!$B$2:$B$6</c:f>
              <c:numCache>
                <c:formatCode>0%</c:formatCode>
                <c:ptCount val="5"/>
                <c:pt idx="0">
                  <c:v>13</c:v>
                </c:pt>
                <c:pt idx="1">
                  <c:v>54</c:v>
                </c:pt>
                <c:pt idx="2">
                  <c:v>22</c:v>
                </c:pt>
                <c:pt idx="3">
                  <c:v>9</c:v>
                </c:pt>
                <c:pt idx="4">
                  <c:v>2</c:v>
                </c:pt>
              </c:numCache>
            </c:numRef>
          </c:val>
          <c:extLst>
            <c:ext xmlns:c16="http://schemas.microsoft.com/office/drawing/2014/chart" uri="{C3380CC4-5D6E-409C-BE32-E72D297353CC}">
              <c16:uniqueId val="{00000000-8213-4D0F-AB99-FC0762CE238B}"/>
            </c:ext>
          </c:extLst>
        </c:ser>
        <c:dLbls>
          <c:showLegendKey val="0"/>
          <c:showVal val="0"/>
          <c:showCatName val="0"/>
          <c:showSerName val="0"/>
          <c:showPercent val="0"/>
          <c:showBubbleSize val="0"/>
        </c:dLbls>
        <c:gapWidth val="219"/>
        <c:overlap val="-27"/>
        <c:axId val="245423408"/>
        <c:axId val="245442128"/>
      </c:barChart>
      <c:catAx>
        <c:axId val="24542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442128"/>
        <c:crosses val="autoZero"/>
        <c:auto val="1"/>
        <c:lblAlgn val="ctr"/>
        <c:lblOffset val="100"/>
        <c:noMultiLvlLbl val="0"/>
      </c:catAx>
      <c:valAx>
        <c:axId val="245442128"/>
        <c:scaling>
          <c:orientation val="minMax"/>
          <c:max val="6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423408"/>
        <c:crosses val="autoZero"/>
        <c:crossBetween val="between"/>
        <c:dispUnits>
          <c:builtInUnit val="hundre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046916010498686E-2"/>
          <c:y val="5.1960875984251968E-2"/>
          <c:w val="0.88415091863517059"/>
          <c:h val="0.8797111220472441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C118-4C67-8DCA-8B62A4299A7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Questions</c:v>
                </c:pt>
                <c:pt idx="1">
                  <c:v>Sketchy</c:v>
                </c:pt>
                <c:pt idx="2">
                  <c:v>First Aid</c:v>
                </c:pt>
                <c:pt idx="3">
                  <c:v>Pathoma</c:v>
                </c:pt>
                <c:pt idx="4">
                  <c:v>Review Program Videos</c:v>
                </c:pt>
                <c:pt idx="5">
                  <c:v>Anki</c:v>
                </c:pt>
              </c:strCache>
            </c:strRef>
          </c:cat>
          <c:val>
            <c:numRef>
              <c:f>Sheet1!$B$2:$B$7</c:f>
              <c:numCache>
                <c:formatCode>0%</c:formatCode>
                <c:ptCount val="6"/>
                <c:pt idx="0">
                  <c:v>53</c:v>
                </c:pt>
                <c:pt idx="1">
                  <c:v>22</c:v>
                </c:pt>
                <c:pt idx="2">
                  <c:v>14</c:v>
                </c:pt>
                <c:pt idx="3">
                  <c:v>13</c:v>
                </c:pt>
                <c:pt idx="4">
                  <c:v>24</c:v>
                </c:pt>
                <c:pt idx="5">
                  <c:v>13</c:v>
                </c:pt>
              </c:numCache>
            </c:numRef>
          </c:val>
          <c:extLst>
            <c:ext xmlns:c16="http://schemas.microsoft.com/office/drawing/2014/chart" uri="{C3380CC4-5D6E-409C-BE32-E72D297353CC}">
              <c16:uniqueId val="{00000000-C118-4C67-8DCA-8B62A4299A74}"/>
            </c:ext>
          </c:extLst>
        </c:ser>
        <c:dLbls>
          <c:showLegendKey val="0"/>
          <c:showVal val="0"/>
          <c:showCatName val="0"/>
          <c:showSerName val="0"/>
          <c:showPercent val="0"/>
          <c:showBubbleSize val="0"/>
        </c:dLbls>
        <c:gapWidth val="219"/>
        <c:overlap val="-27"/>
        <c:axId val="245423408"/>
        <c:axId val="245442128"/>
      </c:barChart>
      <c:catAx>
        <c:axId val="24542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442128"/>
        <c:crosses val="autoZero"/>
        <c:auto val="1"/>
        <c:lblAlgn val="ctr"/>
        <c:lblOffset val="100"/>
        <c:noMultiLvlLbl val="0"/>
      </c:catAx>
      <c:valAx>
        <c:axId val="245442128"/>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423408"/>
        <c:crosses val="autoZero"/>
        <c:crossBetween val="between"/>
        <c:dispUnits>
          <c:builtInUnit val="hundre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383019472017271E-2"/>
          <c:y val="4.0723355315460293E-2"/>
          <c:w val="0.90773407692901908"/>
          <c:h val="0.7713904130099507"/>
        </c:manualLayout>
      </c:layout>
      <c:barChart>
        <c:barDir val="col"/>
        <c:grouping val="clustered"/>
        <c:varyColors val="0"/>
        <c:ser>
          <c:idx val="0"/>
          <c:order val="0"/>
          <c:tx>
            <c:strRef>
              <c:f>Sheet1!$B$1</c:f>
              <c:strCache>
                <c:ptCount val="1"/>
                <c:pt idx="0">
                  <c:v>score</c:v>
                </c:pt>
              </c:strCache>
            </c:strRef>
          </c:tx>
          <c:spPr>
            <a:solidFill>
              <a:srgbClr val="A30046"/>
            </a:solidFill>
          </c:spPr>
          <c:invertIfNegative val="0"/>
          <c:dPt>
            <c:idx val="0"/>
            <c:invertIfNegative val="0"/>
            <c:bubble3D val="0"/>
            <c:extLst>
              <c:ext xmlns:c16="http://schemas.microsoft.com/office/drawing/2014/chart" uri="{C3380CC4-5D6E-409C-BE32-E72D297353CC}">
                <c16:uniqueId val="{00000001-987C-4258-8D38-A5FAB9FFC8FC}"/>
              </c:ext>
            </c:extLst>
          </c:dPt>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Boards and Beyond</c:v>
                </c:pt>
                <c:pt idx="1">
                  <c:v>DIT</c:v>
                </c:pt>
                <c:pt idx="2">
                  <c:v>USMLE-Rx 360</c:v>
                </c:pt>
              </c:strCache>
            </c:strRef>
          </c:cat>
          <c:val>
            <c:numRef>
              <c:f>Sheet1!$B$2:$B$4</c:f>
              <c:numCache>
                <c:formatCode>General</c:formatCode>
                <c:ptCount val="3"/>
                <c:pt idx="0">
                  <c:v>321</c:v>
                </c:pt>
                <c:pt idx="1">
                  <c:v>33</c:v>
                </c:pt>
                <c:pt idx="2">
                  <c:v>111</c:v>
                </c:pt>
              </c:numCache>
            </c:numRef>
          </c:val>
          <c:extLst>
            <c:ext xmlns:c16="http://schemas.microsoft.com/office/drawing/2014/chart" uri="{C3380CC4-5D6E-409C-BE32-E72D297353CC}">
              <c16:uniqueId val="{00000002-987C-4258-8D38-A5FAB9FFC8FC}"/>
            </c:ext>
          </c:extLst>
        </c:ser>
        <c:dLbls>
          <c:showLegendKey val="0"/>
          <c:showVal val="0"/>
          <c:showCatName val="0"/>
          <c:showSerName val="0"/>
          <c:showPercent val="0"/>
          <c:showBubbleSize val="0"/>
        </c:dLbls>
        <c:gapWidth val="150"/>
        <c:axId val="472896296"/>
        <c:axId val="472895120"/>
      </c:barChart>
      <c:catAx>
        <c:axId val="472896296"/>
        <c:scaling>
          <c:orientation val="minMax"/>
        </c:scaling>
        <c:delete val="0"/>
        <c:axPos val="b"/>
        <c:numFmt formatCode="General" sourceLinked="0"/>
        <c:majorTickMark val="out"/>
        <c:minorTickMark val="none"/>
        <c:tickLblPos val="nextTo"/>
        <c:crossAx val="472895120"/>
        <c:crosses val="autoZero"/>
        <c:auto val="1"/>
        <c:lblAlgn val="ctr"/>
        <c:lblOffset val="100"/>
        <c:noMultiLvlLbl val="0"/>
      </c:catAx>
      <c:valAx>
        <c:axId val="472895120"/>
        <c:scaling>
          <c:orientation val="minMax"/>
          <c:max val="460"/>
          <c:min val="0"/>
        </c:scaling>
        <c:delete val="0"/>
        <c:axPos val="l"/>
        <c:majorGridlines/>
        <c:numFmt formatCode="General" sourceLinked="1"/>
        <c:majorTickMark val="out"/>
        <c:minorTickMark val="none"/>
        <c:tickLblPos val="nextTo"/>
        <c:crossAx val="4728962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383019472017271E-2"/>
          <c:y val="4.0723355315460293E-2"/>
          <c:w val="0.90773407692901908"/>
          <c:h val="0.7713904130099507"/>
        </c:manualLayout>
      </c:layout>
      <c:barChart>
        <c:barDir val="col"/>
        <c:grouping val="clustered"/>
        <c:varyColors val="0"/>
        <c:ser>
          <c:idx val="0"/>
          <c:order val="0"/>
          <c:tx>
            <c:strRef>
              <c:f>Sheet1!$B$1</c:f>
              <c:strCache>
                <c:ptCount val="1"/>
                <c:pt idx="0">
                  <c:v>score</c:v>
                </c:pt>
              </c:strCache>
            </c:strRef>
          </c:tx>
          <c:spPr>
            <a:solidFill>
              <a:srgbClr val="A30046"/>
            </a:solidFill>
          </c:spPr>
          <c:invertIfNegative val="0"/>
          <c:dPt>
            <c:idx val="0"/>
            <c:invertIfNegative val="0"/>
            <c:bubble3D val="0"/>
            <c:extLst>
              <c:ext xmlns:c16="http://schemas.microsoft.com/office/drawing/2014/chart" uri="{C3380CC4-5D6E-409C-BE32-E72D297353CC}">
                <c16:uniqueId val="{00000001-987C-4258-8D38-A5FAB9FFC8FC}"/>
              </c:ext>
            </c:extLst>
          </c:dPt>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First Aid</c:v>
                </c:pt>
                <c:pt idx="1">
                  <c:v>Savarese</c:v>
                </c:pt>
                <c:pt idx="2">
                  <c:v>Pathoma</c:v>
                </c:pt>
                <c:pt idx="3">
                  <c:v>Sketchy Pharm</c:v>
                </c:pt>
                <c:pt idx="4">
                  <c:v>Sketchy Micro</c:v>
                </c:pt>
                <c:pt idx="5">
                  <c:v>Sketchy Path</c:v>
                </c:pt>
                <c:pt idx="6">
                  <c:v>Picmonic</c:v>
                </c:pt>
                <c:pt idx="7">
                  <c:v>Osmosis</c:v>
                </c:pt>
                <c:pt idx="8">
                  <c:v>OMGOMT</c:v>
                </c:pt>
                <c:pt idx="9">
                  <c:v>Cramfighter</c:v>
                </c:pt>
                <c:pt idx="10">
                  <c:v>Goljan Pathology</c:v>
                </c:pt>
                <c:pt idx="11">
                  <c:v>Anki</c:v>
                </c:pt>
              </c:strCache>
            </c:strRef>
          </c:cat>
          <c:val>
            <c:numRef>
              <c:f>Sheet1!$B$2:$B$13</c:f>
              <c:numCache>
                <c:formatCode>General</c:formatCode>
                <c:ptCount val="12"/>
                <c:pt idx="0">
                  <c:v>349</c:v>
                </c:pt>
                <c:pt idx="1">
                  <c:v>232</c:v>
                </c:pt>
                <c:pt idx="2">
                  <c:v>407</c:v>
                </c:pt>
                <c:pt idx="3">
                  <c:v>345</c:v>
                </c:pt>
                <c:pt idx="4">
                  <c:v>426</c:v>
                </c:pt>
                <c:pt idx="5">
                  <c:v>136</c:v>
                </c:pt>
                <c:pt idx="6">
                  <c:v>38</c:v>
                </c:pt>
                <c:pt idx="7">
                  <c:v>49</c:v>
                </c:pt>
                <c:pt idx="8">
                  <c:v>20</c:v>
                </c:pt>
                <c:pt idx="9">
                  <c:v>125</c:v>
                </c:pt>
                <c:pt idx="10">
                  <c:v>100</c:v>
                </c:pt>
                <c:pt idx="11">
                  <c:v>58</c:v>
                </c:pt>
              </c:numCache>
            </c:numRef>
          </c:val>
          <c:extLst>
            <c:ext xmlns:c16="http://schemas.microsoft.com/office/drawing/2014/chart" uri="{C3380CC4-5D6E-409C-BE32-E72D297353CC}">
              <c16:uniqueId val="{00000002-987C-4258-8D38-A5FAB9FFC8FC}"/>
            </c:ext>
          </c:extLst>
        </c:ser>
        <c:dLbls>
          <c:showLegendKey val="0"/>
          <c:showVal val="0"/>
          <c:showCatName val="0"/>
          <c:showSerName val="0"/>
          <c:showPercent val="0"/>
          <c:showBubbleSize val="0"/>
        </c:dLbls>
        <c:gapWidth val="150"/>
        <c:axId val="472896296"/>
        <c:axId val="472895120"/>
      </c:barChart>
      <c:catAx>
        <c:axId val="472896296"/>
        <c:scaling>
          <c:orientation val="minMax"/>
        </c:scaling>
        <c:delete val="0"/>
        <c:axPos val="b"/>
        <c:numFmt formatCode="General" sourceLinked="0"/>
        <c:majorTickMark val="out"/>
        <c:minorTickMark val="none"/>
        <c:tickLblPos val="nextTo"/>
        <c:txPr>
          <a:bodyPr rot="-1380000"/>
          <a:lstStyle/>
          <a:p>
            <a:pPr>
              <a:defRPr sz="1200"/>
            </a:pPr>
            <a:endParaRPr lang="en-US"/>
          </a:p>
        </c:txPr>
        <c:crossAx val="472895120"/>
        <c:crosses val="autoZero"/>
        <c:auto val="1"/>
        <c:lblAlgn val="ctr"/>
        <c:lblOffset val="100"/>
        <c:noMultiLvlLbl val="0"/>
      </c:catAx>
      <c:valAx>
        <c:axId val="472895120"/>
        <c:scaling>
          <c:orientation val="minMax"/>
          <c:max val="460"/>
          <c:min val="0"/>
        </c:scaling>
        <c:delete val="0"/>
        <c:axPos val="l"/>
        <c:majorGridlines/>
        <c:numFmt formatCode="General" sourceLinked="1"/>
        <c:majorTickMark val="out"/>
        <c:minorTickMark val="none"/>
        <c:tickLblPos val="nextTo"/>
        <c:crossAx val="472896296"/>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316834193048913E-2"/>
          <c:y val="0.13750120394554199"/>
          <c:w val="0.92831406238607106"/>
          <c:h val="0.76621581881285561"/>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1-E6FF-4DCD-A0B6-481EADCC60AA}"/>
              </c:ext>
            </c:extLst>
          </c:dPt>
          <c:dLbls>
            <c:dLbl>
              <c:idx val="0"/>
              <c:tx>
                <c:rich>
                  <a:bodyPr/>
                  <a:lstStyle/>
                  <a:p>
                    <a:r>
                      <a:rPr lang="en-US" dirty="0"/>
                      <a:t>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6FF-4DCD-A0B6-481EADCC60AA}"/>
                </c:ext>
              </c:extLst>
            </c:dLbl>
            <c:dLbl>
              <c:idx val="1"/>
              <c:tx>
                <c:rich>
                  <a:bodyPr wrap="square" lIns="38100" tIns="19050" rIns="38100" bIns="19050" anchor="ctr">
                    <a:noAutofit/>
                  </a:bodyPr>
                  <a:lstStyle/>
                  <a:p>
                    <a:pPr>
                      <a:defRPr sz="1600" b="1"/>
                    </a:pPr>
                    <a:r>
                      <a:rPr lang="en-US" b="1" dirty="0"/>
                      <a:t>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9.2905872719357158E-2"/>
                      <c:h val="0.13893262878036977"/>
                    </c:manualLayout>
                  </c15:layout>
                  <c15:showDataLabelsRange val="0"/>
                </c:ext>
                <c:ext xmlns:c16="http://schemas.microsoft.com/office/drawing/2014/chart" uri="{C3380CC4-5D6E-409C-BE32-E72D297353CC}">
                  <c16:uniqueId val="{00000002-E6FF-4DCD-A0B6-481EADCC60AA}"/>
                </c:ext>
              </c:extLst>
            </c:dLbl>
            <c:dLbl>
              <c:idx val="2"/>
              <c:layout>
                <c:manualLayout>
                  <c:x val="3.0864197530863632E-3"/>
                  <c:y val="-5.5554913780450882E-17"/>
                </c:manualLayout>
              </c:layout>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6FF-4DCD-A0B6-481EADCC60AA}"/>
                </c:ext>
              </c:extLst>
            </c:dLbl>
            <c:dLbl>
              <c:idx val="3"/>
              <c:layout>
                <c:manualLayout>
                  <c:x val="0"/>
                  <c:y val="-6.0606060606060606E-3"/>
                </c:manualLayout>
              </c:layout>
              <c:tx>
                <c:rich>
                  <a:bodyPr/>
                  <a:lstStyle/>
                  <a:p>
                    <a:r>
                      <a:rPr lang="en-US" dirty="0"/>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6FF-4DCD-A0B6-481EADCC60AA}"/>
                </c:ext>
              </c:extLst>
            </c:dLbl>
            <c:dLbl>
              <c:idx val="4"/>
              <c:tx>
                <c:rich>
                  <a:bodyPr/>
                  <a:lstStyle/>
                  <a:p>
                    <a:r>
                      <a:rPr lang="en-US" dirty="0"/>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6FF-4DCD-A0B6-481EADCC60AA}"/>
                </c:ext>
              </c:extLst>
            </c:dLbl>
            <c:dLbl>
              <c:idx val="5"/>
              <c:tx>
                <c:rich>
                  <a:bodyPr/>
                  <a:lstStyle/>
                  <a:p>
                    <a:r>
                      <a:rPr lang="en-US" dirty="0"/>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6FF-4DCD-A0B6-481EADCC60AA}"/>
                </c:ext>
              </c:extLst>
            </c:dLbl>
            <c:dLbl>
              <c:idx val="6"/>
              <c:tx>
                <c:rich>
                  <a:bodyPr/>
                  <a:lstStyle/>
                  <a:p>
                    <a:r>
                      <a:rPr lang="en-US" dirty="0"/>
                      <a:t>33.5%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6FF-4DCD-A0B6-481EADCC60AA}"/>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0-1,500</c:v>
                </c:pt>
                <c:pt idx="1">
                  <c:v>1,501-2,500</c:v>
                </c:pt>
                <c:pt idx="2">
                  <c:v>2,501-3,500</c:v>
                </c:pt>
                <c:pt idx="3">
                  <c:v>3,501-4,500</c:v>
                </c:pt>
                <c:pt idx="4">
                  <c:v>4,501-5,500</c:v>
                </c:pt>
                <c:pt idx="5">
                  <c:v>5,501-6,500</c:v>
                </c:pt>
                <c:pt idx="6">
                  <c:v>6,501 +</c:v>
                </c:pt>
              </c:strCache>
            </c:strRef>
          </c:cat>
          <c:val>
            <c:numRef>
              <c:f>Sheet1!$B$2:$B$8</c:f>
              <c:numCache>
                <c:formatCode>General</c:formatCode>
                <c:ptCount val="7"/>
                <c:pt idx="0">
                  <c:v>0.5</c:v>
                </c:pt>
                <c:pt idx="1">
                  <c:v>4</c:v>
                </c:pt>
                <c:pt idx="2">
                  <c:v>10</c:v>
                </c:pt>
                <c:pt idx="3">
                  <c:v>17</c:v>
                </c:pt>
                <c:pt idx="4">
                  <c:v>17</c:v>
                </c:pt>
                <c:pt idx="5">
                  <c:v>18</c:v>
                </c:pt>
                <c:pt idx="6">
                  <c:v>33.5</c:v>
                </c:pt>
              </c:numCache>
            </c:numRef>
          </c:val>
          <c:extLst>
            <c:ext xmlns:c16="http://schemas.microsoft.com/office/drawing/2014/chart" uri="{C3380CC4-5D6E-409C-BE32-E72D297353CC}">
              <c16:uniqueId val="{00000008-E6FF-4DCD-A0B6-481EADCC60AA}"/>
            </c:ext>
          </c:extLst>
        </c:ser>
        <c:dLbls>
          <c:showLegendKey val="0"/>
          <c:showVal val="0"/>
          <c:showCatName val="0"/>
          <c:showSerName val="0"/>
          <c:showPercent val="0"/>
          <c:showBubbleSize val="0"/>
        </c:dLbls>
        <c:gapWidth val="150"/>
        <c:axId val="472896296"/>
        <c:axId val="472895120"/>
      </c:barChart>
      <c:catAx>
        <c:axId val="472896296"/>
        <c:scaling>
          <c:orientation val="minMax"/>
        </c:scaling>
        <c:delete val="0"/>
        <c:axPos val="b"/>
        <c:numFmt formatCode="General" sourceLinked="0"/>
        <c:majorTickMark val="out"/>
        <c:minorTickMark val="none"/>
        <c:tickLblPos val="nextTo"/>
        <c:txPr>
          <a:bodyPr/>
          <a:lstStyle/>
          <a:p>
            <a:pPr>
              <a:defRPr sz="1400"/>
            </a:pPr>
            <a:endParaRPr lang="en-US"/>
          </a:p>
        </c:txPr>
        <c:crossAx val="472895120"/>
        <c:crosses val="autoZero"/>
        <c:auto val="1"/>
        <c:lblAlgn val="ctr"/>
        <c:lblOffset val="100"/>
        <c:noMultiLvlLbl val="0"/>
      </c:catAx>
      <c:valAx>
        <c:axId val="472895120"/>
        <c:scaling>
          <c:orientation val="minMax"/>
          <c:max val="35"/>
          <c:min val="0"/>
        </c:scaling>
        <c:delete val="0"/>
        <c:axPos val="l"/>
        <c:majorGridlines/>
        <c:numFmt formatCode="0%" sourceLinked="0"/>
        <c:majorTickMark val="out"/>
        <c:minorTickMark val="none"/>
        <c:tickLblPos val="nextTo"/>
        <c:txPr>
          <a:bodyPr/>
          <a:lstStyle/>
          <a:p>
            <a:pPr>
              <a:defRPr sz="1400"/>
            </a:pPr>
            <a:endParaRPr lang="en-US"/>
          </a:p>
        </c:txPr>
        <c:crossAx val="472896296"/>
        <c:crosses val="autoZero"/>
        <c:crossBetween val="between"/>
        <c:dispUnits>
          <c:builtInUnit val="hundreds"/>
        </c:dispUnits>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316834193048913E-2"/>
          <c:y val="0.13750120394554199"/>
          <c:w val="0.92831406238607106"/>
          <c:h val="0.76621581881285561"/>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0-1,500</c:v>
                </c:pt>
                <c:pt idx="1">
                  <c:v>1,501-2,500</c:v>
                </c:pt>
                <c:pt idx="2">
                  <c:v>2,501-3,500</c:v>
                </c:pt>
                <c:pt idx="3">
                  <c:v>3,501-4,500</c:v>
                </c:pt>
                <c:pt idx="4">
                  <c:v>4,501-5,500</c:v>
                </c:pt>
                <c:pt idx="5">
                  <c:v>5,501-6,500</c:v>
                </c:pt>
                <c:pt idx="6">
                  <c:v>6,501 +</c:v>
                </c:pt>
              </c:strCache>
            </c:strRef>
          </c:cat>
          <c:val>
            <c:numRef>
              <c:f>Sheet1!$B$2:$B$8</c:f>
              <c:numCache>
                <c:formatCode>General</c:formatCode>
                <c:ptCount val="7"/>
                <c:pt idx="0">
                  <c:v>517</c:v>
                </c:pt>
                <c:pt idx="1">
                  <c:v>470</c:v>
                </c:pt>
                <c:pt idx="2">
                  <c:v>508</c:v>
                </c:pt>
                <c:pt idx="3">
                  <c:v>516</c:v>
                </c:pt>
                <c:pt idx="4">
                  <c:v>523</c:v>
                </c:pt>
                <c:pt idx="5">
                  <c:v>527</c:v>
                </c:pt>
                <c:pt idx="6">
                  <c:v>554</c:v>
                </c:pt>
              </c:numCache>
            </c:numRef>
          </c:val>
          <c:extLst>
            <c:ext xmlns:c16="http://schemas.microsoft.com/office/drawing/2014/chart" uri="{C3380CC4-5D6E-409C-BE32-E72D297353CC}">
              <c16:uniqueId val="{00000004-BD0C-4E97-AE40-FAE83FF42056}"/>
            </c:ext>
          </c:extLst>
        </c:ser>
        <c:dLbls>
          <c:showLegendKey val="0"/>
          <c:showVal val="0"/>
          <c:showCatName val="0"/>
          <c:showSerName val="0"/>
          <c:showPercent val="0"/>
          <c:showBubbleSize val="0"/>
        </c:dLbls>
        <c:gapWidth val="150"/>
        <c:axId val="472896296"/>
        <c:axId val="472895120"/>
      </c:barChart>
      <c:catAx>
        <c:axId val="472896296"/>
        <c:scaling>
          <c:orientation val="minMax"/>
        </c:scaling>
        <c:delete val="0"/>
        <c:axPos val="b"/>
        <c:numFmt formatCode="General" sourceLinked="0"/>
        <c:majorTickMark val="out"/>
        <c:minorTickMark val="none"/>
        <c:tickLblPos val="nextTo"/>
        <c:txPr>
          <a:bodyPr/>
          <a:lstStyle/>
          <a:p>
            <a:pPr>
              <a:defRPr sz="1400"/>
            </a:pPr>
            <a:endParaRPr lang="en-US"/>
          </a:p>
        </c:txPr>
        <c:crossAx val="472895120"/>
        <c:crosses val="autoZero"/>
        <c:auto val="1"/>
        <c:lblAlgn val="ctr"/>
        <c:lblOffset val="100"/>
        <c:noMultiLvlLbl val="0"/>
      </c:catAx>
      <c:valAx>
        <c:axId val="472895120"/>
        <c:scaling>
          <c:orientation val="minMax"/>
          <c:max val="560"/>
          <c:min val="450"/>
        </c:scaling>
        <c:delete val="0"/>
        <c:axPos val="l"/>
        <c:majorGridlines/>
        <c:numFmt formatCode="General" sourceLinked="0"/>
        <c:majorTickMark val="out"/>
        <c:minorTickMark val="none"/>
        <c:tickLblPos val="nextTo"/>
        <c:txPr>
          <a:bodyPr/>
          <a:lstStyle/>
          <a:p>
            <a:pPr>
              <a:defRPr sz="1400"/>
            </a:pPr>
            <a:endParaRPr lang="en-US"/>
          </a:p>
        </c:txPr>
        <c:crossAx val="472896296"/>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383019472017271E-2"/>
          <c:y val="4.0723355315460293E-2"/>
          <c:w val="0.90773407692901908"/>
          <c:h val="0.7713904130099507"/>
        </c:manualLayout>
      </c:layout>
      <c:barChart>
        <c:barDir val="col"/>
        <c:grouping val="clustered"/>
        <c:varyColors val="0"/>
        <c:ser>
          <c:idx val="0"/>
          <c:order val="0"/>
          <c:tx>
            <c:strRef>
              <c:f>Sheet1!$B$1</c:f>
              <c:strCache>
                <c:ptCount val="1"/>
                <c:pt idx="0">
                  <c:v>score</c:v>
                </c:pt>
              </c:strCache>
            </c:strRef>
          </c:tx>
          <c:spPr>
            <a:solidFill>
              <a:srgbClr val="A30046"/>
            </a:solidFill>
          </c:spPr>
          <c:invertIfNegative val="0"/>
          <c:dPt>
            <c:idx val="0"/>
            <c:invertIfNegative val="0"/>
            <c:bubble3D val="0"/>
            <c:extLst>
              <c:ext xmlns:c16="http://schemas.microsoft.com/office/drawing/2014/chart" uri="{C3380CC4-5D6E-409C-BE32-E72D297353CC}">
                <c16:uniqueId val="{00000001-987C-4258-8D38-A5FAB9FFC8FC}"/>
              </c:ext>
            </c:extLst>
          </c:dPt>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COMBANK</c:v>
                </c:pt>
                <c:pt idx="1">
                  <c:v>COMQUEST</c:v>
                </c:pt>
                <c:pt idx="2">
                  <c:v>Uworld</c:v>
                </c:pt>
                <c:pt idx="3">
                  <c:v>USMLE-Rx</c:v>
                </c:pt>
                <c:pt idx="4">
                  <c:v>Kaplan</c:v>
                </c:pt>
                <c:pt idx="5">
                  <c:v>Amboss</c:v>
                </c:pt>
                <c:pt idx="6">
                  <c:v>Savarese</c:v>
                </c:pt>
                <c:pt idx="7">
                  <c:v>Other</c:v>
                </c:pt>
              </c:strCache>
            </c:strRef>
          </c:cat>
          <c:val>
            <c:numRef>
              <c:f>Sheet1!$B$2:$B$9</c:f>
              <c:numCache>
                <c:formatCode>General</c:formatCode>
                <c:ptCount val="8"/>
                <c:pt idx="0">
                  <c:v>451</c:v>
                </c:pt>
                <c:pt idx="1">
                  <c:v>188</c:v>
                </c:pt>
                <c:pt idx="2">
                  <c:v>470</c:v>
                </c:pt>
                <c:pt idx="3">
                  <c:v>202</c:v>
                </c:pt>
                <c:pt idx="4">
                  <c:v>22</c:v>
                </c:pt>
                <c:pt idx="5">
                  <c:v>20</c:v>
                </c:pt>
                <c:pt idx="6">
                  <c:v>11</c:v>
                </c:pt>
                <c:pt idx="7">
                  <c:v>29</c:v>
                </c:pt>
              </c:numCache>
            </c:numRef>
          </c:val>
          <c:extLst>
            <c:ext xmlns:c16="http://schemas.microsoft.com/office/drawing/2014/chart" uri="{C3380CC4-5D6E-409C-BE32-E72D297353CC}">
              <c16:uniqueId val="{00000002-987C-4258-8D38-A5FAB9FFC8FC}"/>
            </c:ext>
          </c:extLst>
        </c:ser>
        <c:dLbls>
          <c:showLegendKey val="0"/>
          <c:showVal val="0"/>
          <c:showCatName val="0"/>
          <c:showSerName val="0"/>
          <c:showPercent val="0"/>
          <c:showBubbleSize val="0"/>
        </c:dLbls>
        <c:gapWidth val="150"/>
        <c:axId val="472896296"/>
        <c:axId val="472895120"/>
      </c:barChart>
      <c:catAx>
        <c:axId val="472896296"/>
        <c:scaling>
          <c:orientation val="minMax"/>
        </c:scaling>
        <c:delete val="0"/>
        <c:axPos val="b"/>
        <c:numFmt formatCode="General" sourceLinked="0"/>
        <c:majorTickMark val="out"/>
        <c:minorTickMark val="none"/>
        <c:tickLblPos val="nextTo"/>
        <c:txPr>
          <a:bodyPr rot="-1380000"/>
          <a:lstStyle/>
          <a:p>
            <a:pPr>
              <a:defRPr sz="1200"/>
            </a:pPr>
            <a:endParaRPr lang="en-US"/>
          </a:p>
        </c:txPr>
        <c:crossAx val="472895120"/>
        <c:crosses val="autoZero"/>
        <c:auto val="1"/>
        <c:lblAlgn val="ctr"/>
        <c:lblOffset val="100"/>
        <c:noMultiLvlLbl val="0"/>
      </c:catAx>
      <c:valAx>
        <c:axId val="472895120"/>
        <c:scaling>
          <c:orientation val="minMax"/>
          <c:max val="500"/>
          <c:min val="0"/>
        </c:scaling>
        <c:delete val="0"/>
        <c:axPos val="l"/>
        <c:majorGridlines/>
        <c:numFmt formatCode="General" sourceLinked="1"/>
        <c:majorTickMark val="out"/>
        <c:minorTickMark val="none"/>
        <c:tickLblPos val="nextTo"/>
        <c:crossAx val="472896296"/>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spPr>
            <a:ln>
              <a:noFill/>
            </a:ln>
          </c:spPr>
          <c:dPt>
            <c:idx val="0"/>
            <c:bubble3D val="0"/>
            <c:spPr>
              <a:solidFill>
                <a:srgbClr val="A30046"/>
              </a:solidFill>
              <a:ln w="25400">
                <a:noFill/>
              </a:ln>
              <a:effectLst/>
              <a:sp3d/>
            </c:spPr>
            <c:extLst>
              <c:ext xmlns:c16="http://schemas.microsoft.com/office/drawing/2014/chart" uri="{C3380CC4-5D6E-409C-BE32-E72D297353CC}">
                <c16:uniqueId val="{00000001-8AAC-4F5F-994C-AD1B3BE90A0E}"/>
              </c:ext>
            </c:extLst>
          </c:dPt>
          <c:dPt>
            <c:idx val="1"/>
            <c:bubble3D val="0"/>
            <c:spPr>
              <a:solidFill>
                <a:schemeClr val="bg1">
                  <a:lumMod val="85000"/>
                </a:schemeClr>
              </a:solidFill>
              <a:ln w="25400">
                <a:noFill/>
              </a:ln>
              <a:effectLst/>
              <a:sp3d/>
            </c:spPr>
            <c:extLst>
              <c:ext xmlns:c16="http://schemas.microsoft.com/office/drawing/2014/chart" uri="{C3380CC4-5D6E-409C-BE32-E72D297353CC}">
                <c16:uniqueId val="{00000002-8AAC-4F5F-994C-AD1B3BE90A0E}"/>
              </c:ext>
            </c:extLst>
          </c:dPt>
          <c:dPt>
            <c:idx val="2"/>
            <c:bubble3D val="0"/>
            <c:spPr>
              <a:solidFill>
                <a:schemeClr val="accent5">
                  <a:lumMod val="60000"/>
                  <a:lumOff val="40000"/>
                </a:schemeClr>
              </a:solidFill>
              <a:ln w="25400">
                <a:noFill/>
              </a:ln>
              <a:effectLst/>
              <a:sp3d/>
            </c:spPr>
            <c:extLst>
              <c:ext xmlns:c16="http://schemas.microsoft.com/office/drawing/2014/chart" uri="{C3380CC4-5D6E-409C-BE32-E72D297353CC}">
                <c16:uniqueId val="{00000003-8AAC-4F5F-994C-AD1B3BE90A0E}"/>
              </c:ext>
            </c:extLst>
          </c:dPt>
          <c:dLbls>
            <c:dLbl>
              <c:idx val="0"/>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2400" dirty="0"/>
                      <a:t>62%</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AAC-4F5F-994C-AD1B3BE90A0E}"/>
                </c:ext>
              </c:extLst>
            </c:dLbl>
            <c:dLbl>
              <c:idx val="1"/>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AAC-4F5F-994C-AD1B3BE90A0E}"/>
                </c:ext>
              </c:extLst>
            </c:dLbl>
            <c:dLbl>
              <c:idx val="2"/>
              <c:tx>
                <c:rich>
                  <a:bodyPr/>
                  <a:lstStyle/>
                  <a:p>
                    <a:r>
                      <a:rPr lang="en-US"/>
                      <a:t>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AAC-4F5F-994C-AD1B3BE90A0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Uworld</c:v>
                </c:pt>
                <c:pt idx="1">
                  <c:v>COMBANK</c:v>
                </c:pt>
                <c:pt idx="2">
                  <c:v>COMQUEST</c:v>
                </c:pt>
              </c:strCache>
            </c:strRef>
          </c:cat>
          <c:val>
            <c:numRef>
              <c:f>Sheet1!$B$2:$B$4</c:f>
              <c:numCache>
                <c:formatCode>0%</c:formatCode>
                <c:ptCount val="3"/>
                <c:pt idx="0">
                  <c:v>62</c:v>
                </c:pt>
                <c:pt idx="1">
                  <c:v>28</c:v>
                </c:pt>
                <c:pt idx="2">
                  <c:v>0.7</c:v>
                </c:pt>
              </c:numCache>
            </c:numRef>
          </c:val>
          <c:extLst>
            <c:ext xmlns:c16="http://schemas.microsoft.com/office/drawing/2014/chart" uri="{C3380CC4-5D6E-409C-BE32-E72D297353CC}">
              <c16:uniqueId val="{00000000-8AAC-4F5F-994C-AD1B3BE90A0E}"/>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796AB-84DF-4CA6-83DA-2D2626BFED2C}" type="doc">
      <dgm:prSet loTypeId="urn:microsoft.com/office/officeart/2005/8/layout/radial5" loCatId="cycle" qsTypeId="urn:microsoft.com/office/officeart/2005/8/quickstyle/simple1" qsCatId="simple" csTypeId="urn:microsoft.com/office/officeart/2005/8/colors/accent5_2" csCatId="accent5" phldr="1"/>
      <dgm:spPr/>
      <dgm:t>
        <a:bodyPr/>
        <a:lstStyle/>
        <a:p>
          <a:endParaRPr lang="en-US"/>
        </a:p>
      </dgm:t>
    </dgm:pt>
    <dgm:pt modelId="{EB6CBCAA-94DA-4E9C-B36D-11D4B921FA3C}">
      <dgm:prSet phldrT="[Text]"/>
      <dgm:spPr/>
      <dgm:t>
        <a:bodyPr/>
        <a:lstStyle/>
        <a:p>
          <a:r>
            <a:rPr lang="en-US" b="1" dirty="0"/>
            <a:t>COMLEX</a:t>
          </a:r>
        </a:p>
      </dgm:t>
    </dgm:pt>
    <dgm:pt modelId="{1944AC08-94BA-48CB-BB55-9999D5E0C52D}" type="parTrans" cxnId="{380001BC-F9A6-4789-B7BF-1C6092C2E0A4}">
      <dgm:prSet/>
      <dgm:spPr/>
      <dgm:t>
        <a:bodyPr/>
        <a:lstStyle/>
        <a:p>
          <a:endParaRPr lang="en-US"/>
        </a:p>
      </dgm:t>
    </dgm:pt>
    <dgm:pt modelId="{D44F2EAC-D30E-4A8B-87AC-ACAD88CC31E6}" type="sibTrans" cxnId="{380001BC-F9A6-4789-B7BF-1C6092C2E0A4}">
      <dgm:prSet/>
      <dgm:spPr/>
      <dgm:t>
        <a:bodyPr/>
        <a:lstStyle/>
        <a:p>
          <a:endParaRPr lang="en-US"/>
        </a:p>
      </dgm:t>
    </dgm:pt>
    <dgm:pt modelId="{9D1B7C3B-72FC-4081-AC3B-73D90768E29B}">
      <dgm:prSet phldrT="[Text]" custT="1"/>
      <dgm:spPr/>
      <dgm:t>
        <a:bodyPr/>
        <a:lstStyle/>
        <a:p>
          <a:r>
            <a:rPr lang="en-US" sz="1000" b="1" dirty="0"/>
            <a:t>VCOM Graduation Requirement</a:t>
          </a:r>
        </a:p>
      </dgm:t>
    </dgm:pt>
    <dgm:pt modelId="{E78B4665-CD4A-4F7E-947C-1C0BEED4BF69}" type="parTrans" cxnId="{958DAC59-9EA6-4CD7-A658-B8A586B06DEE}">
      <dgm:prSet/>
      <dgm:spPr/>
      <dgm:t>
        <a:bodyPr/>
        <a:lstStyle/>
        <a:p>
          <a:endParaRPr lang="en-US"/>
        </a:p>
      </dgm:t>
    </dgm:pt>
    <dgm:pt modelId="{745D0948-36D3-495C-9DE7-ED983510F923}" type="sibTrans" cxnId="{958DAC59-9EA6-4CD7-A658-B8A586B06DEE}">
      <dgm:prSet/>
      <dgm:spPr/>
      <dgm:t>
        <a:bodyPr/>
        <a:lstStyle/>
        <a:p>
          <a:endParaRPr lang="en-US"/>
        </a:p>
      </dgm:t>
    </dgm:pt>
    <dgm:pt modelId="{FBD31041-EF50-4E7D-B978-24F08B5FD74F}">
      <dgm:prSet phldrT="[Text]"/>
      <dgm:spPr/>
      <dgm:t>
        <a:bodyPr/>
        <a:lstStyle/>
        <a:p>
          <a:r>
            <a:rPr lang="en-US" b="1" dirty="0"/>
            <a:t>Scholarship Component</a:t>
          </a:r>
        </a:p>
      </dgm:t>
    </dgm:pt>
    <dgm:pt modelId="{94632645-FE9D-4F09-9B0D-4164A2CF20C9}" type="parTrans" cxnId="{B57A6D2E-8CE3-4C99-B6CB-7BC5ECA2C204}">
      <dgm:prSet/>
      <dgm:spPr/>
      <dgm:t>
        <a:bodyPr/>
        <a:lstStyle/>
        <a:p>
          <a:endParaRPr lang="en-US"/>
        </a:p>
      </dgm:t>
    </dgm:pt>
    <dgm:pt modelId="{4AA25EDB-7FD5-4467-9A77-FB24EAA3C6CE}" type="sibTrans" cxnId="{B57A6D2E-8CE3-4C99-B6CB-7BC5ECA2C204}">
      <dgm:prSet/>
      <dgm:spPr/>
      <dgm:t>
        <a:bodyPr/>
        <a:lstStyle/>
        <a:p>
          <a:endParaRPr lang="en-US"/>
        </a:p>
      </dgm:t>
    </dgm:pt>
    <dgm:pt modelId="{2FDDEDA6-B37F-4B93-BDD6-BABD3675C8CA}">
      <dgm:prSet phldrT="[Text]"/>
      <dgm:spPr/>
      <dgm:t>
        <a:bodyPr/>
        <a:lstStyle/>
        <a:p>
          <a:r>
            <a:rPr lang="en-US" b="1" dirty="0"/>
            <a:t>Factor for Audition Rotations</a:t>
          </a:r>
        </a:p>
      </dgm:t>
    </dgm:pt>
    <dgm:pt modelId="{DB85963E-2033-41F2-979B-8E4BB53C9A8B}" type="parTrans" cxnId="{355BC505-AA3A-4520-ACDC-5444AF7D8555}">
      <dgm:prSet/>
      <dgm:spPr/>
      <dgm:t>
        <a:bodyPr/>
        <a:lstStyle/>
        <a:p>
          <a:endParaRPr lang="en-US"/>
        </a:p>
      </dgm:t>
    </dgm:pt>
    <dgm:pt modelId="{674A3289-8375-4605-A62C-FF264BE4C921}" type="sibTrans" cxnId="{355BC505-AA3A-4520-ACDC-5444AF7D8555}">
      <dgm:prSet/>
      <dgm:spPr/>
      <dgm:t>
        <a:bodyPr/>
        <a:lstStyle/>
        <a:p>
          <a:endParaRPr lang="en-US"/>
        </a:p>
      </dgm:t>
    </dgm:pt>
    <dgm:pt modelId="{5EC60949-D50B-4269-96F5-5A3D469E4EAD}">
      <dgm:prSet phldrT="[Text]"/>
      <dgm:spPr/>
      <dgm:t>
        <a:bodyPr/>
        <a:lstStyle/>
        <a:p>
          <a:r>
            <a:rPr lang="en-US" b="1" dirty="0"/>
            <a:t>Factor for Residency Interview Selection</a:t>
          </a:r>
        </a:p>
      </dgm:t>
    </dgm:pt>
    <dgm:pt modelId="{580C8FA7-298A-43C5-A0C4-11BAB76510BA}" type="parTrans" cxnId="{09643E0B-F728-483E-85DA-1594BF9C5751}">
      <dgm:prSet/>
      <dgm:spPr/>
      <dgm:t>
        <a:bodyPr/>
        <a:lstStyle/>
        <a:p>
          <a:endParaRPr lang="en-US"/>
        </a:p>
      </dgm:t>
    </dgm:pt>
    <dgm:pt modelId="{C8A828CD-108C-44A0-A7BB-16A0F4E6FA6A}" type="sibTrans" cxnId="{09643E0B-F728-483E-85DA-1594BF9C5751}">
      <dgm:prSet/>
      <dgm:spPr/>
      <dgm:t>
        <a:bodyPr/>
        <a:lstStyle/>
        <a:p>
          <a:endParaRPr lang="en-US"/>
        </a:p>
      </dgm:t>
    </dgm:pt>
    <dgm:pt modelId="{754F24E7-B317-403F-AB60-AEFB7594ACDA}">
      <dgm:prSet/>
      <dgm:spPr/>
      <dgm:t>
        <a:bodyPr/>
        <a:lstStyle/>
        <a:p>
          <a:r>
            <a:rPr lang="en-US" b="1" dirty="0"/>
            <a:t>State Requirement for Licensure (</a:t>
          </a:r>
          <a:r>
            <a:rPr lang="en-US" dirty="0"/>
            <a:t># of attempts is important for many states)</a:t>
          </a:r>
          <a:endParaRPr lang="en-US" b="1" dirty="0"/>
        </a:p>
      </dgm:t>
    </dgm:pt>
    <dgm:pt modelId="{1A64D54E-2850-48C3-AD2D-482EFD96A3C6}" type="parTrans" cxnId="{0F289C66-28A0-40FD-A4E4-92F5D3E9ECF9}">
      <dgm:prSet/>
      <dgm:spPr/>
      <dgm:t>
        <a:bodyPr/>
        <a:lstStyle/>
        <a:p>
          <a:endParaRPr lang="en-US"/>
        </a:p>
      </dgm:t>
    </dgm:pt>
    <dgm:pt modelId="{2A2ADA70-019E-468A-ABFD-ABE417D745FA}" type="sibTrans" cxnId="{0F289C66-28A0-40FD-A4E4-92F5D3E9ECF9}">
      <dgm:prSet/>
      <dgm:spPr/>
      <dgm:t>
        <a:bodyPr/>
        <a:lstStyle/>
        <a:p>
          <a:endParaRPr lang="en-US"/>
        </a:p>
      </dgm:t>
    </dgm:pt>
    <dgm:pt modelId="{0656CA65-8DA6-4EF4-85E6-F6A8F0B6583A}" type="pres">
      <dgm:prSet presAssocID="{081796AB-84DF-4CA6-83DA-2D2626BFED2C}" presName="Name0" presStyleCnt="0">
        <dgm:presLayoutVars>
          <dgm:chMax val="1"/>
          <dgm:dir/>
          <dgm:animLvl val="ctr"/>
          <dgm:resizeHandles val="exact"/>
        </dgm:presLayoutVars>
      </dgm:prSet>
      <dgm:spPr/>
    </dgm:pt>
    <dgm:pt modelId="{6B600536-2C4F-4991-87A7-38BC37C7895F}" type="pres">
      <dgm:prSet presAssocID="{EB6CBCAA-94DA-4E9C-B36D-11D4B921FA3C}" presName="centerShape" presStyleLbl="node0" presStyleIdx="0" presStyleCnt="1"/>
      <dgm:spPr/>
    </dgm:pt>
    <dgm:pt modelId="{68F660F7-84BB-4F79-A379-EC06BDD22DF1}" type="pres">
      <dgm:prSet presAssocID="{E78B4665-CD4A-4F7E-947C-1C0BEED4BF69}" presName="parTrans" presStyleLbl="sibTrans2D1" presStyleIdx="0" presStyleCnt="5"/>
      <dgm:spPr/>
    </dgm:pt>
    <dgm:pt modelId="{B8FA99A7-54A6-4889-922F-389AF8D977AC}" type="pres">
      <dgm:prSet presAssocID="{E78B4665-CD4A-4F7E-947C-1C0BEED4BF69}" presName="connectorText" presStyleLbl="sibTrans2D1" presStyleIdx="0" presStyleCnt="5"/>
      <dgm:spPr/>
    </dgm:pt>
    <dgm:pt modelId="{EAE2FEC2-51E3-4DE6-9F66-0BCFA10729C7}" type="pres">
      <dgm:prSet presAssocID="{9D1B7C3B-72FC-4081-AC3B-73D90768E29B}" presName="node" presStyleLbl="node1" presStyleIdx="0" presStyleCnt="5">
        <dgm:presLayoutVars>
          <dgm:bulletEnabled val="1"/>
        </dgm:presLayoutVars>
      </dgm:prSet>
      <dgm:spPr/>
    </dgm:pt>
    <dgm:pt modelId="{C463A1CD-52D3-418D-851D-874B62052011}" type="pres">
      <dgm:prSet presAssocID="{94632645-FE9D-4F09-9B0D-4164A2CF20C9}" presName="parTrans" presStyleLbl="sibTrans2D1" presStyleIdx="1" presStyleCnt="5"/>
      <dgm:spPr/>
    </dgm:pt>
    <dgm:pt modelId="{2E9626F6-D61A-4F98-A467-F11E46019254}" type="pres">
      <dgm:prSet presAssocID="{94632645-FE9D-4F09-9B0D-4164A2CF20C9}" presName="connectorText" presStyleLbl="sibTrans2D1" presStyleIdx="1" presStyleCnt="5"/>
      <dgm:spPr/>
    </dgm:pt>
    <dgm:pt modelId="{60D8004F-E5DE-4334-9766-A4205E0B3459}" type="pres">
      <dgm:prSet presAssocID="{FBD31041-EF50-4E7D-B978-24F08B5FD74F}" presName="node" presStyleLbl="node1" presStyleIdx="1" presStyleCnt="5">
        <dgm:presLayoutVars>
          <dgm:bulletEnabled val="1"/>
        </dgm:presLayoutVars>
      </dgm:prSet>
      <dgm:spPr/>
    </dgm:pt>
    <dgm:pt modelId="{8EE1F819-50D9-4764-BC56-B4989AB03D26}" type="pres">
      <dgm:prSet presAssocID="{DB85963E-2033-41F2-979B-8E4BB53C9A8B}" presName="parTrans" presStyleLbl="sibTrans2D1" presStyleIdx="2" presStyleCnt="5"/>
      <dgm:spPr/>
    </dgm:pt>
    <dgm:pt modelId="{44E0B9D5-1706-4718-B1FC-8AE8812DDAF0}" type="pres">
      <dgm:prSet presAssocID="{DB85963E-2033-41F2-979B-8E4BB53C9A8B}" presName="connectorText" presStyleLbl="sibTrans2D1" presStyleIdx="2" presStyleCnt="5"/>
      <dgm:spPr/>
    </dgm:pt>
    <dgm:pt modelId="{84D2CBF2-C471-48A4-AFB2-A4EBFAED4F70}" type="pres">
      <dgm:prSet presAssocID="{2FDDEDA6-B37F-4B93-BDD6-BABD3675C8CA}" presName="node" presStyleLbl="node1" presStyleIdx="2" presStyleCnt="5">
        <dgm:presLayoutVars>
          <dgm:bulletEnabled val="1"/>
        </dgm:presLayoutVars>
      </dgm:prSet>
      <dgm:spPr/>
    </dgm:pt>
    <dgm:pt modelId="{145826C8-2B8A-41B0-847A-70DD612C22B0}" type="pres">
      <dgm:prSet presAssocID="{580C8FA7-298A-43C5-A0C4-11BAB76510BA}" presName="parTrans" presStyleLbl="sibTrans2D1" presStyleIdx="3" presStyleCnt="5"/>
      <dgm:spPr/>
    </dgm:pt>
    <dgm:pt modelId="{7621DFFB-F8C1-4604-B825-94E941CEC15F}" type="pres">
      <dgm:prSet presAssocID="{580C8FA7-298A-43C5-A0C4-11BAB76510BA}" presName="connectorText" presStyleLbl="sibTrans2D1" presStyleIdx="3" presStyleCnt="5"/>
      <dgm:spPr/>
    </dgm:pt>
    <dgm:pt modelId="{8CAF93DD-0E69-4F2A-B86A-E6B9B4F7847E}" type="pres">
      <dgm:prSet presAssocID="{5EC60949-D50B-4269-96F5-5A3D469E4EAD}" presName="node" presStyleLbl="node1" presStyleIdx="3" presStyleCnt="5">
        <dgm:presLayoutVars>
          <dgm:bulletEnabled val="1"/>
        </dgm:presLayoutVars>
      </dgm:prSet>
      <dgm:spPr/>
    </dgm:pt>
    <dgm:pt modelId="{63708D6F-67F8-4FCC-BE21-DE6BDB7E2E00}" type="pres">
      <dgm:prSet presAssocID="{1A64D54E-2850-48C3-AD2D-482EFD96A3C6}" presName="parTrans" presStyleLbl="sibTrans2D1" presStyleIdx="4" presStyleCnt="5"/>
      <dgm:spPr/>
    </dgm:pt>
    <dgm:pt modelId="{25491599-56C4-4347-981C-2D93AFC09D53}" type="pres">
      <dgm:prSet presAssocID="{1A64D54E-2850-48C3-AD2D-482EFD96A3C6}" presName="connectorText" presStyleLbl="sibTrans2D1" presStyleIdx="4" presStyleCnt="5"/>
      <dgm:spPr/>
    </dgm:pt>
    <dgm:pt modelId="{84BAE2AE-4F4F-4343-B689-01D4CE1745BF}" type="pres">
      <dgm:prSet presAssocID="{754F24E7-B317-403F-AB60-AEFB7594ACDA}" presName="node" presStyleLbl="node1" presStyleIdx="4" presStyleCnt="5">
        <dgm:presLayoutVars>
          <dgm:bulletEnabled val="1"/>
        </dgm:presLayoutVars>
      </dgm:prSet>
      <dgm:spPr/>
    </dgm:pt>
  </dgm:ptLst>
  <dgm:cxnLst>
    <dgm:cxn modelId="{355BC505-AA3A-4520-ACDC-5444AF7D8555}" srcId="{EB6CBCAA-94DA-4E9C-B36D-11D4B921FA3C}" destId="{2FDDEDA6-B37F-4B93-BDD6-BABD3675C8CA}" srcOrd="2" destOrd="0" parTransId="{DB85963E-2033-41F2-979B-8E4BB53C9A8B}" sibTransId="{674A3289-8375-4605-A62C-FF264BE4C921}"/>
    <dgm:cxn modelId="{CEE0860A-C9BA-4434-B9F7-E659423E0A6E}" type="presOf" srcId="{580C8FA7-298A-43C5-A0C4-11BAB76510BA}" destId="{145826C8-2B8A-41B0-847A-70DD612C22B0}" srcOrd="0" destOrd="0" presId="urn:microsoft.com/office/officeart/2005/8/layout/radial5"/>
    <dgm:cxn modelId="{09643E0B-F728-483E-85DA-1594BF9C5751}" srcId="{EB6CBCAA-94DA-4E9C-B36D-11D4B921FA3C}" destId="{5EC60949-D50B-4269-96F5-5A3D469E4EAD}" srcOrd="3" destOrd="0" parTransId="{580C8FA7-298A-43C5-A0C4-11BAB76510BA}" sibTransId="{C8A828CD-108C-44A0-A7BB-16A0F4E6FA6A}"/>
    <dgm:cxn modelId="{6A473510-FFED-4440-8892-EBAA096DF84E}" type="presOf" srcId="{9D1B7C3B-72FC-4081-AC3B-73D90768E29B}" destId="{EAE2FEC2-51E3-4DE6-9F66-0BCFA10729C7}" srcOrd="0" destOrd="0" presId="urn:microsoft.com/office/officeart/2005/8/layout/radial5"/>
    <dgm:cxn modelId="{54DF461D-8C74-42EC-A691-E4A4C1F00960}" type="presOf" srcId="{E78B4665-CD4A-4F7E-947C-1C0BEED4BF69}" destId="{B8FA99A7-54A6-4889-922F-389AF8D977AC}" srcOrd="1" destOrd="0" presId="urn:microsoft.com/office/officeart/2005/8/layout/radial5"/>
    <dgm:cxn modelId="{0D300729-BBD0-4B7C-94C9-E5D5170488CA}" type="presOf" srcId="{1A64D54E-2850-48C3-AD2D-482EFD96A3C6}" destId="{25491599-56C4-4347-981C-2D93AFC09D53}" srcOrd="1" destOrd="0" presId="urn:microsoft.com/office/officeart/2005/8/layout/radial5"/>
    <dgm:cxn modelId="{754D6429-68D7-45A2-B3BC-AF62C12A3F00}" type="presOf" srcId="{DB85963E-2033-41F2-979B-8E4BB53C9A8B}" destId="{44E0B9D5-1706-4718-B1FC-8AE8812DDAF0}" srcOrd="1" destOrd="0" presId="urn:microsoft.com/office/officeart/2005/8/layout/radial5"/>
    <dgm:cxn modelId="{A22C052D-9157-4353-BF1D-BF7FB38ABC36}" type="presOf" srcId="{5EC60949-D50B-4269-96F5-5A3D469E4EAD}" destId="{8CAF93DD-0E69-4F2A-B86A-E6B9B4F7847E}" srcOrd="0" destOrd="0" presId="urn:microsoft.com/office/officeart/2005/8/layout/radial5"/>
    <dgm:cxn modelId="{B57A6D2E-8CE3-4C99-B6CB-7BC5ECA2C204}" srcId="{EB6CBCAA-94DA-4E9C-B36D-11D4B921FA3C}" destId="{FBD31041-EF50-4E7D-B978-24F08B5FD74F}" srcOrd="1" destOrd="0" parTransId="{94632645-FE9D-4F09-9B0D-4164A2CF20C9}" sibTransId="{4AA25EDB-7FD5-4467-9A77-FB24EAA3C6CE}"/>
    <dgm:cxn modelId="{B6CDEB3A-B114-4998-AD4D-52D79178F209}" type="presOf" srcId="{580C8FA7-298A-43C5-A0C4-11BAB76510BA}" destId="{7621DFFB-F8C1-4604-B825-94E941CEC15F}" srcOrd="1" destOrd="0" presId="urn:microsoft.com/office/officeart/2005/8/layout/radial5"/>
    <dgm:cxn modelId="{43410941-2C66-4ACB-AB52-244867F79C6F}" type="presOf" srcId="{DB85963E-2033-41F2-979B-8E4BB53C9A8B}" destId="{8EE1F819-50D9-4764-BC56-B4989AB03D26}" srcOrd="0" destOrd="0" presId="urn:microsoft.com/office/officeart/2005/8/layout/radial5"/>
    <dgm:cxn modelId="{A1568E42-D443-451F-AE52-B89F8767C349}" type="presOf" srcId="{081796AB-84DF-4CA6-83DA-2D2626BFED2C}" destId="{0656CA65-8DA6-4EF4-85E6-F6A8F0B6583A}" srcOrd="0" destOrd="0" presId="urn:microsoft.com/office/officeart/2005/8/layout/radial5"/>
    <dgm:cxn modelId="{C394B243-386F-496E-839E-34AB2B78B4C0}" type="presOf" srcId="{754F24E7-B317-403F-AB60-AEFB7594ACDA}" destId="{84BAE2AE-4F4F-4343-B689-01D4CE1745BF}" srcOrd="0" destOrd="0" presId="urn:microsoft.com/office/officeart/2005/8/layout/radial5"/>
    <dgm:cxn modelId="{0F289C66-28A0-40FD-A4E4-92F5D3E9ECF9}" srcId="{EB6CBCAA-94DA-4E9C-B36D-11D4B921FA3C}" destId="{754F24E7-B317-403F-AB60-AEFB7594ACDA}" srcOrd="4" destOrd="0" parTransId="{1A64D54E-2850-48C3-AD2D-482EFD96A3C6}" sibTransId="{2A2ADA70-019E-468A-ABFD-ABE417D745FA}"/>
    <dgm:cxn modelId="{DAB99850-0BE0-45ED-97FA-605E4838A42C}" type="presOf" srcId="{E78B4665-CD4A-4F7E-947C-1C0BEED4BF69}" destId="{68F660F7-84BB-4F79-A379-EC06BDD22DF1}" srcOrd="0" destOrd="0" presId="urn:microsoft.com/office/officeart/2005/8/layout/radial5"/>
    <dgm:cxn modelId="{E4F99154-8987-430E-9FB6-4FDE24FC164B}" type="presOf" srcId="{FBD31041-EF50-4E7D-B978-24F08B5FD74F}" destId="{60D8004F-E5DE-4334-9766-A4205E0B3459}" srcOrd="0" destOrd="0" presId="urn:microsoft.com/office/officeart/2005/8/layout/radial5"/>
    <dgm:cxn modelId="{842A1057-0445-4346-B8ED-8F1B8917459B}" type="presOf" srcId="{EB6CBCAA-94DA-4E9C-B36D-11D4B921FA3C}" destId="{6B600536-2C4F-4991-87A7-38BC37C7895F}" srcOrd="0" destOrd="0" presId="urn:microsoft.com/office/officeart/2005/8/layout/radial5"/>
    <dgm:cxn modelId="{958DAC59-9EA6-4CD7-A658-B8A586B06DEE}" srcId="{EB6CBCAA-94DA-4E9C-B36D-11D4B921FA3C}" destId="{9D1B7C3B-72FC-4081-AC3B-73D90768E29B}" srcOrd="0" destOrd="0" parTransId="{E78B4665-CD4A-4F7E-947C-1C0BEED4BF69}" sibTransId="{745D0948-36D3-495C-9DE7-ED983510F923}"/>
    <dgm:cxn modelId="{6E08398F-77DE-4B6A-8131-53CFB6AD19D0}" type="presOf" srcId="{2FDDEDA6-B37F-4B93-BDD6-BABD3675C8CA}" destId="{84D2CBF2-C471-48A4-AFB2-A4EBFAED4F70}" srcOrd="0" destOrd="0" presId="urn:microsoft.com/office/officeart/2005/8/layout/radial5"/>
    <dgm:cxn modelId="{35E27792-CC7F-4A0E-90C3-6451A370F2A2}" type="presOf" srcId="{94632645-FE9D-4F09-9B0D-4164A2CF20C9}" destId="{2E9626F6-D61A-4F98-A467-F11E46019254}" srcOrd="1" destOrd="0" presId="urn:microsoft.com/office/officeart/2005/8/layout/radial5"/>
    <dgm:cxn modelId="{A0EADAAA-13C3-4987-8F5F-E92CFD3029D9}" type="presOf" srcId="{1A64D54E-2850-48C3-AD2D-482EFD96A3C6}" destId="{63708D6F-67F8-4FCC-BE21-DE6BDB7E2E00}" srcOrd="0" destOrd="0" presId="urn:microsoft.com/office/officeart/2005/8/layout/radial5"/>
    <dgm:cxn modelId="{380001BC-F9A6-4789-B7BF-1C6092C2E0A4}" srcId="{081796AB-84DF-4CA6-83DA-2D2626BFED2C}" destId="{EB6CBCAA-94DA-4E9C-B36D-11D4B921FA3C}" srcOrd="0" destOrd="0" parTransId="{1944AC08-94BA-48CB-BB55-9999D5E0C52D}" sibTransId="{D44F2EAC-D30E-4A8B-87AC-ACAD88CC31E6}"/>
    <dgm:cxn modelId="{FC0CAAEB-BF75-49CD-A254-02ABC8A80DFA}" type="presOf" srcId="{94632645-FE9D-4F09-9B0D-4164A2CF20C9}" destId="{C463A1CD-52D3-418D-851D-874B62052011}" srcOrd="0" destOrd="0" presId="urn:microsoft.com/office/officeart/2005/8/layout/radial5"/>
    <dgm:cxn modelId="{2776E113-6601-438D-88D2-6A0AA22FF390}" type="presParOf" srcId="{0656CA65-8DA6-4EF4-85E6-F6A8F0B6583A}" destId="{6B600536-2C4F-4991-87A7-38BC37C7895F}" srcOrd="0" destOrd="0" presId="urn:microsoft.com/office/officeart/2005/8/layout/radial5"/>
    <dgm:cxn modelId="{303101AA-E293-40F6-85C6-FF9C3F85640D}" type="presParOf" srcId="{0656CA65-8DA6-4EF4-85E6-F6A8F0B6583A}" destId="{68F660F7-84BB-4F79-A379-EC06BDD22DF1}" srcOrd="1" destOrd="0" presId="urn:microsoft.com/office/officeart/2005/8/layout/radial5"/>
    <dgm:cxn modelId="{4E17D938-7099-4445-8A35-6952E8DE0F89}" type="presParOf" srcId="{68F660F7-84BB-4F79-A379-EC06BDD22DF1}" destId="{B8FA99A7-54A6-4889-922F-389AF8D977AC}" srcOrd="0" destOrd="0" presId="urn:microsoft.com/office/officeart/2005/8/layout/radial5"/>
    <dgm:cxn modelId="{A8A75672-E094-452A-801A-19E3381DAD83}" type="presParOf" srcId="{0656CA65-8DA6-4EF4-85E6-F6A8F0B6583A}" destId="{EAE2FEC2-51E3-4DE6-9F66-0BCFA10729C7}" srcOrd="2" destOrd="0" presId="urn:microsoft.com/office/officeart/2005/8/layout/radial5"/>
    <dgm:cxn modelId="{7573B5A8-588B-45CA-A6BA-37B5D3FC45D4}" type="presParOf" srcId="{0656CA65-8DA6-4EF4-85E6-F6A8F0B6583A}" destId="{C463A1CD-52D3-418D-851D-874B62052011}" srcOrd="3" destOrd="0" presId="urn:microsoft.com/office/officeart/2005/8/layout/radial5"/>
    <dgm:cxn modelId="{352C582B-7479-407D-98BA-C6BC212BA462}" type="presParOf" srcId="{C463A1CD-52D3-418D-851D-874B62052011}" destId="{2E9626F6-D61A-4F98-A467-F11E46019254}" srcOrd="0" destOrd="0" presId="urn:microsoft.com/office/officeart/2005/8/layout/radial5"/>
    <dgm:cxn modelId="{4ECB647A-E7B7-456A-B80C-5CFC44E2D198}" type="presParOf" srcId="{0656CA65-8DA6-4EF4-85E6-F6A8F0B6583A}" destId="{60D8004F-E5DE-4334-9766-A4205E0B3459}" srcOrd="4" destOrd="0" presId="urn:microsoft.com/office/officeart/2005/8/layout/radial5"/>
    <dgm:cxn modelId="{756659F6-A826-49DA-A67A-8417BDED9048}" type="presParOf" srcId="{0656CA65-8DA6-4EF4-85E6-F6A8F0B6583A}" destId="{8EE1F819-50D9-4764-BC56-B4989AB03D26}" srcOrd="5" destOrd="0" presId="urn:microsoft.com/office/officeart/2005/8/layout/radial5"/>
    <dgm:cxn modelId="{38CFFFE7-7CAA-40C0-B07D-CC54505F4025}" type="presParOf" srcId="{8EE1F819-50D9-4764-BC56-B4989AB03D26}" destId="{44E0B9D5-1706-4718-B1FC-8AE8812DDAF0}" srcOrd="0" destOrd="0" presId="urn:microsoft.com/office/officeart/2005/8/layout/radial5"/>
    <dgm:cxn modelId="{B9C7F586-9F14-4E0D-AA81-E54E30B712AD}" type="presParOf" srcId="{0656CA65-8DA6-4EF4-85E6-F6A8F0B6583A}" destId="{84D2CBF2-C471-48A4-AFB2-A4EBFAED4F70}" srcOrd="6" destOrd="0" presId="urn:microsoft.com/office/officeart/2005/8/layout/radial5"/>
    <dgm:cxn modelId="{44BFFE0E-D68E-4D8E-87FC-2CB7771B6CFD}" type="presParOf" srcId="{0656CA65-8DA6-4EF4-85E6-F6A8F0B6583A}" destId="{145826C8-2B8A-41B0-847A-70DD612C22B0}" srcOrd="7" destOrd="0" presId="urn:microsoft.com/office/officeart/2005/8/layout/radial5"/>
    <dgm:cxn modelId="{F8C3A51D-6079-438D-AA00-A112EE652881}" type="presParOf" srcId="{145826C8-2B8A-41B0-847A-70DD612C22B0}" destId="{7621DFFB-F8C1-4604-B825-94E941CEC15F}" srcOrd="0" destOrd="0" presId="urn:microsoft.com/office/officeart/2005/8/layout/radial5"/>
    <dgm:cxn modelId="{CEDD8513-93EF-45DE-BF2F-6CD91CA28753}" type="presParOf" srcId="{0656CA65-8DA6-4EF4-85E6-F6A8F0B6583A}" destId="{8CAF93DD-0E69-4F2A-B86A-E6B9B4F7847E}" srcOrd="8" destOrd="0" presId="urn:microsoft.com/office/officeart/2005/8/layout/radial5"/>
    <dgm:cxn modelId="{DC235B0A-7254-468F-9AEF-C7DA23BDC33C}" type="presParOf" srcId="{0656CA65-8DA6-4EF4-85E6-F6A8F0B6583A}" destId="{63708D6F-67F8-4FCC-BE21-DE6BDB7E2E00}" srcOrd="9" destOrd="0" presId="urn:microsoft.com/office/officeart/2005/8/layout/radial5"/>
    <dgm:cxn modelId="{AC228514-22FF-4261-AEE2-9E03DD573C0F}" type="presParOf" srcId="{63708D6F-67F8-4FCC-BE21-DE6BDB7E2E00}" destId="{25491599-56C4-4347-981C-2D93AFC09D53}" srcOrd="0" destOrd="0" presId="urn:microsoft.com/office/officeart/2005/8/layout/radial5"/>
    <dgm:cxn modelId="{4722727E-DD65-4CF6-9BB5-E7744D7D1A12}" type="presParOf" srcId="{0656CA65-8DA6-4EF4-85E6-F6A8F0B6583A}" destId="{84BAE2AE-4F4F-4343-B689-01D4CE1745BF}"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0536-2C4F-4991-87A7-38BC37C7895F}">
      <dsp:nvSpPr>
        <dsp:cNvPr id="0" name=""/>
        <dsp:cNvSpPr/>
      </dsp:nvSpPr>
      <dsp:spPr>
        <a:xfrm>
          <a:off x="2541819" y="1673382"/>
          <a:ext cx="1012361" cy="10123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COMLEX</a:t>
          </a:r>
        </a:p>
      </dsp:txBody>
      <dsp:txXfrm>
        <a:off x="2690076" y="1821639"/>
        <a:ext cx="715847" cy="715847"/>
      </dsp:txXfrm>
    </dsp:sp>
    <dsp:sp modelId="{68F660F7-84BB-4F79-A379-EC06BDD22DF1}">
      <dsp:nvSpPr>
        <dsp:cNvPr id="0" name=""/>
        <dsp:cNvSpPr/>
      </dsp:nvSpPr>
      <dsp:spPr>
        <a:xfrm rot="16200000">
          <a:off x="2940305" y="1315368"/>
          <a:ext cx="215388" cy="32182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972613" y="1412041"/>
        <a:ext cx="150772" cy="193095"/>
      </dsp:txXfrm>
    </dsp:sp>
    <dsp:sp modelId="{EAE2FEC2-51E3-4DE6-9F66-0BCFA10729C7}">
      <dsp:nvSpPr>
        <dsp:cNvPr id="0" name=""/>
        <dsp:cNvSpPr/>
      </dsp:nvSpPr>
      <dsp:spPr>
        <a:xfrm>
          <a:off x="2415274" y="1537"/>
          <a:ext cx="1265451" cy="12654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VCOM Graduation Requirement</a:t>
          </a:r>
        </a:p>
      </dsp:txBody>
      <dsp:txXfrm>
        <a:off x="2600595" y="186858"/>
        <a:ext cx="894809" cy="894809"/>
      </dsp:txXfrm>
    </dsp:sp>
    <dsp:sp modelId="{C463A1CD-52D3-418D-851D-874B62052011}">
      <dsp:nvSpPr>
        <dsp:cNvPr id="0" name=""/>
        <dsp:cNvSpPr/>
      </dsp:nvSpPr>
      <dsp:spPr>
        <a:xfrm rot="20520000">
          <a:off x="3609166" y="1801324"/>
          <a:ext cx="215388" cy="32182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10747" y="1875673"/>
        <a:ext cx="150772" cy="193095"/>
      </dsp:txXfrm>
    </dsp:sp>
    <dsp:sp modelId="{60D8004F-E5DE-4334-9766-A4205E0B3459}">
      <dsp:nvSpPr>
        <dsp:cNvPr id="0" name=""/>
        <dsp:cNvSpPr/>
      </dsp:nvSpPr>
      <dsp:spPr>
        <a:xfrm>
          <a:off x="3884941" y="1069313"/>
          <a:ext cx="1265451" cy="12654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Scholarship Component</a:t>
          </a:r>
        </a:p>
      </dsp:txBody>
      <dsp:txXfrm>
        <a:off x="4070262" y="1254634"/>
        <a:ext cx="894809" cy="894809"/>
      </dsp:txXfrm>
    </dsp:sp>
    <dsp:sp modelId="{8EE1F819-50D9-4764-BC56-B4989AB03D26}">
      <dsp:nvSpPr>
        <dsp:cNvPr id="0" name=""/>
        <dsp:cNvSpPr/>
      </dsp:nvSpPr>
      <dsp:spPr>
        <a:xfrm rot="3240000">
          <a:off x="3353684" y="2587616"/>
          <a:ext cx="215388" cy="32182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367002" y="2625843"/>
        <a:ext cx="150772" cy="193095"/>
      </dsp:txXfrm>
    </dsp:sp>
    <dsp:sp modelId="{84D2CBF2-C471-48A4-AFB2-A4EBFAED4F70}">
      <dsp:nvSpPr>
        <dsp:cNvPr id="0" name=""/>
        <dsp:cNvSpPr/>
      </dsp:nvSpPr>
      <dsp:spPr>
        <a:xfrm>
          <a:off x="3323578" y="2797010"/>
          <a:ext cx="1265451" cy="12654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Factor for Audition Rotations</a:t>
          </a:r>
        </a:p>
      </dsp:txBody>
      <dsp:txXfrm>
        <a:off x="3508899" y="2982331"/>
        <a:ext cx="894809" cy="894809"/>
      </dsp:txXfrm>
    </dsp:sp>
    <dsp:sp modelId="{145826C8-2B8A-41B0-847A-70DD612C22B0}">
      <dsp:nvSpPr>
        <dsp:cNvPr id="0" name=""/>
        <dsp:cNvSpPr/>
      </dsp:nvSpPr>
      <dsp:spPr>
        <a:xfrm rot="7560000">
          <a:off x="2526927" y="2587616"/>
          <a:ext cx="215388" cy="32182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578225" y="2625843"/>
        <a:ext cx="150772" cy="193095"/>
      </dsp:txXfrm>
    </dsp:sp>
    <dsp:sp modelId="{8CAF93DD-0E69-4F2A-B86A-E6B9B4F7847E}">
      <dsp:nvSpPr>
        <dsp:cNvPr id="0" name=""/>
        <dsp:cNvSpPr/>
      </dsp:nvSpPr>
      <dsp:spPr>
        <a:xfrm>
          <a:off x="1506969" y="2797010"/>
          <a:ext cx="1265451" cy="12654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Factor for Residency Interview Selection</a:t>
          </a:r>
        </a:p>
      </dsp:txBody>
      <dsp:txXfrm>
        <a:off x="1692290" y="2982331"/>
        <a:ext cx="894809" cy="894809"/>
      </dsp:txXfrm>
    </dsp:sp>
    <dsp:sp modelId="{63708D6F-67F8-4FCC-BE21-DE6BDB7E2E00}">
      <dsp:nvSpPr>
        <dsp:cNvPr id="0" name=""/>
        <dsp:cNvSpPr/>
      </dsp:nvSpPr>
      <dsp:spPr>
        <a:xfrm rot="11880000">
          <a:off x="2271445" y="1801324"/>
          <a:ext cx="215388" cy="32182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334480" y="1875673"/>
        <a:ext cx="150772" cy="193095"/>
      </dsp:txXfrm>
    </dsp:sp>
    <dsp:sp modelId="{84BAE2AE-4F4F-4343-B689-01D4CE1745BF}">
      <dsp:nvSpPr>
        <dsp:cNvPr id="0" name=""/>
        <dsp:cNvSpPr/>
      </dsp:nvSpPr>
      <dsp:spPr>
        <a:xfrm>
          <a:off x="945606" y="1069313"/>
          <a:ext cx="1265451" cy="12654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State Requirement for Licensure (</a:t>
          </a:r>
          <a:r>
            <a:rPr lang="en-US" sz="1000" kern="1200" dirty="0"/>
            <a:t># of attempts is important for many states)</a:t>
          </a:r>
          <a:endParaRPr lang="en-US" sz="1000" b="1" kern="1200" dirty="0"/>
        </a:p>
      </dsp:txBody>
      <dsp:txXfrm>
        <a:off x="1130927" y="1254634"/>
        <a:ext cx="894809" cy="89480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0.51169</cdr:x>
      <cdr:y>0.07363</cdr:y>
    </cdr:from>
    <cdr:to>
      <cdr:x>1</cdr:x>
      <cdr:y>0.14842</cdr:y>
    </cdr:to>
    <cdr:sp macro="" textlink="">
      <cdr:nvSpPr>
        <cdr:cNvPr id="2" name="TextBox 3"/>
        <cdr:cNvSpPr txBox="1"/>
      </cdr:nvSpPr>
      <cdr:spPr>
        <a:xfrm xmlns:a="http://schemas.openxmlformats.org/drawingml/2006/main">
          <a:off x="4211034" y="302959"/>
          <a:ext cx="401856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xmlns:a="http://schemas.openxmlformats.org/drawingml/2006/main">
          <a:r>
            <a:rPr lang="en-US" dirty="0">
              <a:latin typeface="Times New Roman" panose="02020603050405020304" pitchFamily="18" charset="0"/>
              <a:cs typeface="Times New Roman" panose="02020603050405020304" pitchFamily="18" charset="0"/>
            </a:rPr>
            <a:t>Shows number of students who used the resource</a:t>
          </a:r>
        </a:p>
      </cdr:txBody>
    </cdr:sp>
  </cdr:relSizeAnchor>
</c:userShapes>
</file>

<file path=ppt/drawings/drawing2.xml><?xml version="1.0" encoding="utf-8"?>
<c:userShapes xmlns:c="http://schemas.openxmlformats.org/drawingml/2006/chart">
  <cdr:relSizeAnchor xmlns:cdr="http://schemas.openxmlformats.org/drawingml/2006/chartDrawing">
    <cdr:from>
      <cdr:x>0.51169</cdr:x>
      <cdr:y>0.03624</cdr:y>
    </cdr:from>
    <cdr:to>
      <cdr:x>1</cdr:x>
      <cdr:y>0.11103</cdr:y>
    </cdr:to>
    <cdr:sp macro="" textlink="">
      <cdr:nvSpPr>
        <cdr:cNvPr id="2" name="TextBox 3"/>
        <cdr:cNvSpPr txBox="1"/>
      </cdr:nvSpPr>
      <cdr:spPr>
        <a:xfrm xmlns:a="http://schemas.openxmlformats.org/drawingml/2006/main">
          <a:off x="4211004" y="149102"/>
          <a:ext cx="4018596" cy="3077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xmlns:a="http://schemas.openxmlformats.org/drawingml/2006/main">
          <a:r>
            <a:rPr lang="en-US" dirty="0">
              <a:latin typeface="Times New Roman" panose="02020603050405020304" pitchFamily="18" charset="0"/>
              <a:cs typeface="Times New Roman" panose="02020603050405020304" pitchFamily="18" charset="0"/>
            </a:rPr>
            <a:t>Shows number of students who used the resource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708661" y="4451985"/>
            <a:ext cx="5669279" cy="4217670"/>
          </a:xfrm>
          <a:prstGeom prst="rect">
            <a:avLst/>
          </a:prstGeom>
          <a:noFill/>
          <a:ln>
            <a:noFill/>
          </a:ln>
        </p:spPr>
        <p:txBody>
          <a:bodyPr lIns="94031" tIns="94031" rIns="94031" bIns="94031"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393798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1586223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r>
              <a:rPr lang="en-US" sz="1900" dirty="0">
                <a:latin typeface="Times New Roman" panose="02020603050405020304" pitchFamily="18" charset="0"/>
                <a:ea typeface="Calibri" panose="020F0502020204030204" pitchFamily="34" charset="0"/>
              </a:rPr>
              <a:t>The COMLEX-USA Level 1 exam consists of 400 multiple choice questions. The exam is divided into two 4-hour sessions. During the examination day, three optional breaks can be taken: two 10-minute breaks and a 40-minute lunch break. These optional breaks are off the clock, meaning that the clock will pause and the time will not be deducted from the overall time you have for that session. </a:t>
            </a:r>
            <a:endParaRPr lang="en-US" sz="1900" dirty="0">
              <a:latin typeface="Calibri" panose="020F0502020204030204" pitchFamily="34" charset="0"/>
              <a:ea typeface="Calibri" panose="020F0502020204030204" pitchFamily="34" charset="0"/>
            </a:endParaRPr>
          </a:p>
          <a:p>
            <a:r>
              <a:rPr lang="en-US" sz="1900" dirty="0">
                <a:latin typeface="Times New Roman" panose="02020603050405020304" pitchFamily="18" charset="0"/>
                <a:ea typeface="Calibri" panose="020F0502020204030204" pitchFamily="34" charset="0"/>
              </a:rPr>
              <a:t> </a:t>
            </a:r>
            <a:endParaRPr lang="en-US" sz="1900" dirty="0">
              <a:latin typeface="Calibri" panose="020F0502020204030204" pitchFamily="34" charset="0"/>
              <a:ea typeface="Calibri" panose="020F0502020204030204" pitchFamily="34" charset="0"/>
            </a:endParaRPr>
          </a:p>
          <a:p>
            <a:r>
              <a:rPr lang="en-US" sz="1900" dirty="0">
                <a:latin typeface="Times New Roman" panose="02020603050405020304" pitchFamily="18" charset="0"/>
                <a:ea typeface="Calibri" panose="020F0502020204030204" pitchFamily="34" charset="0"/>
              </a:rPr>
              <a:t>Although each session is four hours in total, </a:t>
            </a:r>
            <a:r>
              <a:rPr lang="en-US" sz="1900" dirty="0">
                <a:solidFill>
                  <a:srgbClr val="000000"/>
                </a:solidFill>
                <a:latin typeface="Times New Roman" panose="02020603050405020304" pitchFamily="18" charset="0"/>
                <a:ea typeface="Calibri" panose="020F0502020204030204" pitchFamily="34" charset="0"/>
              </a:rPr>
              <a:t>individual sections are untimed</a:t>
            </a:r>
            <a:r>
              <a:rPr lang="en-US" sz="1900" dirty="0">
                <a:latin typeface="Times New Roman" panose="02020603050405020304" pitchFamily="18" charset="0"/>
                <a:ea typeface="Calibri" panose="020F0502020204030204" pitchFamily="34" charset="0"/>
              </a:rPr>
              <a:t>. A clock is provided to assist with time management. Warnings are given of the time remaining before the end of each four-hour session.</a:t>
            </a:r>
          </a:p>
          <a:p>
            <a:endParaRPr lang="en-US" sz="1900" dirty="0">
              <a:latin typeface="Times New Roman" panose="02020603050405020304" pitchFamily="18" charset="0"/>
              <a:ea typeface="Calibri" panose="020F0502020204030204" pitchFamily="34" charset="0"/>
            </a:endParaRPr>
          </a:p>
          <a:p>
            <a:r>
              <a:rPr lang="en-US" sz="3300" dirty="0">
                <a:solidFill>
                  <a:srgbClr val="000000"/>
                </a:solidFill>
                <a:latin typeface="Roboto"/>
              </a:rPr>
              <a:t>Test questions are single-best answer, multiple-choice format. Some test questions involve audio-visual components designed to assess an expanded physician competency subset.</a:t>
            </a:r>
            <a:endParaRPr lang="en-US" sz="1900" dirty="0">
              <a:latin typeface="Calibri" panose="020F0502020204030204" pitchFamily="34" charset="0"/>
              <a:ea typeface="Calibri" panose="020F0502020204030204" pitchFamily="34" charset="0"/>
            </a:endParaRPr>
          </a:p>
          <a:p>
            <a:endParaRPr lang="en" dirty="0"/>
          </a:p>
        </p:txBody>
      </p:sp>
    </p:spTree>
    <p:extLst>
      <p:ext uri="{BB962C8B-B14F-4D97-AF65-F5344CB8AC3E}">
        <p14:creationId xmlns:p14="http://schemas.microsoft.com/office/powerpoint/2010/main" val="297112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67483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3967397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r>
              <a:rPr lang="en-US" b="0" i="0" dirty="0">
                <a:solidFill>
                  <a:srgbClr val="333333"/>
                </a:solidFill>
                <a:effectLst/>
                <a:latin typeface="Century Gothic" panose="020B0502020202020204" pitchFamily="34" charset="0"/>
              </a:rPr>
              <a:t>Step 1 is a one-day examination. It is divided into seven 60-minute blocks and administered in one 8-hour testing session. The number of questions per block on a given examination form may vary, but will not exceed 40. The total number of items on the overall examination form will not exceed 280. At the start of the testing session, you have a total of 45 minutes of break time for authorized breaks and for computer transitions between blocks. Authorized breaks include any time you spend between test blocks, whether you remain at your seat or you leave the testing room. If you complete the tutorial or other testing blocks early, the remaining time will be added to your total break time.  Basically, you decide when and how long you want your breaks for USMLE.</a:t>
            </a:r>
          </a:p>
          <a:p>
            <a:endParaRPr lang="en-US" b="0" i="0" dirty="0">
              <a:solidFill>
                <a:srgbClr val="333333"/>
              </a:solidFill>
              <a:effectLst/>
              <a:latin typeface="Century Gothic" panose="020B0502020202020204" pitchFamily="34" charset="0"/>
            </a:endParaRPr>
          </a:p>
          <a:p>
            <a:r>
              <a:rPr lang="en-US" b="0" i="0" dirty="0">
                <a:solidFill>
                  <a:srgbClr val="333333"/>
                </a:solidFill>
                <a:effectLst/>
                <a:latin typeface="Century Gothic" panose="020B0502020202020204" pitchFamily="34" charset="0"/>
              </a:rPr>
              <a:t>A single patient-centered vignette is associated with one question followed by four or more response options. The response options are lettered (</a:t>
            </a:r>
            <a:r>
              <a:rPr lang="en-US" b="0" i="0" dirty="0" err="1">
                <a:solidFill>
                  <a:srgbClr val="333333"/>
                </a:solidFill>
                <a:effectLst/>
                <a:latin typeface="Century Gothic" panose="020B0502020202020204" pitchFamily="34" charset="0"/>
              </a:rPr>
              <a:t>ie</a:t>
            </a:r>
            <a:r>
              <a:rPr lang="en-US" b="0" i="0" dirty="0">
                <a:solidFill>
                  <a:srgbClr val="333333"/>
                </a:solidFill>
                <a:effectLst/>
                <a:latin typeface="Century Gothic" panose="020B0502020202020204" pitchFamily="34" charset="0"/>
              </a:rPr>
              <a:t>, A, B, C, D, E). A portion of the questions involves interpretation of graphic or pictorial materials. You are required to select the best answer to the question. Other options may be partially correct, but there is only ONE BEST answer.</a:t>
            </a:r>
            <a:endParaRPr lang="en" dirty="0"/>
          </a:p>
        </p:txBody>
      </p:sp>
    </p:spTree>
    <p:extLst>
      <p:ext uri="{BB962C8B-B14F-4D97-AF65-F5344CB8AC3E}">
        <p14:creationId xmlns:p14="http://schemas.microsoft.com/office/powerpoint/2010/main" val="318518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2037964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786518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895010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2275355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984986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103879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1103009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3486116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3300716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2076318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302995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1168518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3142868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182097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4155955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3603694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r>
              <a:rPr lang="en" dirty="0"/>
              <a:t>First number skewed – only 2 students reported doing 1500 questions or less a</a:t>
            </a:r>
            <a:r>
              <a:rPr lang="en-US" dirty="0" err="1"/>
              <a:t>nd</a:t>
            </a:r>
            <a:r>
              <a:rPr lang="en" dirty="0"/>
              <a:t> honestly I question those responses as it would be highly unusual for a student to do that few questions.</a:t>
            </a:r>
          </a:p>
        </p:txBody>
      </p:sp>
    </p:spTree>
    <p:extLst>
      <p:ext uri="{BB962C8B-B14F-4D97-AF65-F5344CB8AC3E}">
        <p14:creationId xmlns:p14="http://schemas.microsoft.com/office/powerpoint/2010/main" val="240813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218384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3151231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r>
              <a:rPr lang="en" dirty="0"/>
              <a:t>Notice that even though</a:t>
            </a:r>
            <a:r>
              <a:rPr lang="en" baseline="0" dirty="0"/>
              <a:t> most students do not take USMLE, 62% of students used U</a:t>
            </a:r>
            <a:r>
              <a:rPr lang="en-US" baseline="0" dirty="0"/>
              <a:t>w</a:t>
            </a:r>
            <a:r>
              <a:rPr lang="en" baseline="0" dirty="0"/>
              <a:t>orld.  Students say that even though the questions are different from COMLEX, U</a:t>
            </a:r>
            <a:r>
              <a:rPr lang="en-US" baseline="0" dirty="0"/>
              <a:t>w</a:t>
            </a:r>
            <a:r>
              <a:rPr lang="en" baseline="0" dirty="0"/>
              <a:t>orld questions help them shore up their basic science knowledge.  Students who answered the survey had mixed responses about this.  Many were glad they used U</a:t>
            </a:r>
            <a:r>
              <a:rPr lang="en-US" baseline="0" dirty="0"/>
              <a:t>w</a:t>
            </a:r>
            <a:r>
              <a:rPr lang="en" baseline="0" dirty="0"/>
              <a:t>orld even if they just took comlex and say it helped but some say it was not helpful beca</a:t>
            </a:r>
            <a:r>
              <a:rPr lang="en-US" baseline="0" dirty="0"/>
              <a:t>us</a:t>
            </a:r>
            <a:r>
              <a:rPr lang="en" baseline="0" dirty="0"/>
              <a:t>e of the difference in question format and that uworld questions shook their confidence.</a:t>
            </a:r>
            <a:endParaRPr lang="en" dirty="0"/>
          </a:p>
        </p:txBody>
      </p:sp>
    </p:spTree>
    <p:extLst>
      <p:ext uri="{BB962C8B-B14F-4D97-AF65-F5344CB8AC3E}">
        <p14:creationId xmlns:p14="http://schemas.microsoft.com/office/powerpoint/2010/main" val="2379012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2386163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3616233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3036443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2816468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4007320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2217245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2812077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r>
              <a:rPr lang="en" dirty="0"/>
              <a:t>Administration is currently discussing Block 8 and setting the COMSAE Phase 1 Date</a:t>
            </a:r>
          </a:p>
        </p:txBody>
      </p:sp>
    </p:spTree>
    <p:extLst>
      <p:ext uri="{BB962C8B-B14F-4D97-AF65-F5344CB8AC3E}">
        <p14:creationId xmlns:p14="http://schemas.microsoft.com/office/powerpoint/2010/main" val="425666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r>
              <a:rPr lang="en-US" sz="1900" dirty="0">
                <a:latin typeface="Times New Roman" panose="02020603050405020304" pitchFamily="18" charset="0"/>
                <a:ea typeface="Calibri" panose="020F0502020204030204" pitchFamily="34" charset="0"/>
              </a:rPr>
              <a:t>The COMSAE Phase 1 exam is half of the COMLEX Level 1 exam and consists of 200 multiple choice questions over a 4 hour period. During the examination day, one optional 10 minute break can be taken after section 2.  Also, during the COMSAE, we will give you unlimited bathroom breaks but these are on the clock so the clock keeps running. </a:t>
            </a:r>
            <a:endParaRPr lang="en-US" sz="1900" dirty="0">
              <a:latin typeface="Calibri" panose="020F0502020204030204" pitchFamily="34" charset="0"/>
              <a:ea typeface="Calibri" panose="020F0502020204030204" pitchFamily="34" charset="0"/>
            </a:endParaRPr>
          </a:p>
          <a:p>
            <a:endParaRPr lang="en" dirty="0"/>
          </a:p>
        </p:txBody>
      </p:sp>
    </p:spTree>
    <p:extLst>
      <p:ext uri="{BB962C8B-B14F-4D97-AF65-F5344CB8AC3E}">
        <p14:creationId xmlns:p14="http://schemas.microsoft.com/office/powerpoint/2010/main" val="3383160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3944219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109945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r>
              <a:rPr lang="en-US" dirty="0"/>
              <a:t>Positive, Large Correlation</a:t>
            </a:r>
          </a:p>
          <a:p>
            <a:endParaRPr lang="en" dirty="0"/>
          </a:p>
        </p:txBody>
      </p:sp>
    </p:spTree>
    <p:extLst>
      <p:ext uri="{BB962C8B-B14F-4D97-AF65-F5344CB8AC3E}">
        <p14:creationId xmlns:p14="http://schemas.microsoft.com/office/powerpoint/2010/main" val="298590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237976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1936756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212031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708661" y="4451985"/>
            <a:ext cx="5669279" cy="4217670"/>
          </a:xfrm>
          <a:prstGeom prst="rect">
            <a:avLst/>
          </a:prstGeom>
        </p:spPr>
        <p:txBody>
          <a:bodyPr lIns="94031" tIns="94031" rIns="94031" bIns="94031" anchor="t" anchorCtr="0">
            <a:noAutofit/>
          </a:bodyPr>
          <a:lstStyle/>
          <a:p>
            <a:endParaRPr lang="en" dirty="0"/>
          </a:p>
        </p:txBody>
      </p:sp>
    </p:spTree>
    <p:extLst>
      <p:ext uri="{BB962C8B-B14F-4D97-AF65-F5344CB8AC3E}">
        <p14:creationId xmlns:p14="http://schemas.microsoft.com/office/powerpoint/2010/main" val="16601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a:endParaRPr/>
          </a:p>
        </p:txBody>
      </p:sp>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SzPct val="100000"/>
              <a:buNone/>
              <a:defRPr sz="1800"/>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5200C"/>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3600" b="1">
                <a:solidFill>
                  <a:schemeClr val="lt1"/>
                </a:solidFill>
              </a:defRPr>
            </a:lvl1pPr>
            <a:lvl2pPr>
              <a:spcBef>
                <a:spcPts val="0"/>
              </a:spcBef>
              <a:buClr>
                <a:schemeClr val="lt1"/>
              </a:buClr>
              <a:buSzPct val="100000"/>
              <a:buNone/>
              <a:defRPr sz="3600" b="1">
                <a:solidFill>
                  <a:schemeClr val="lt1"/>
                </a:solidFill>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fsmb.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hyperlink" Target="http://www.nbme.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smb.org/licensure/usmle-step-3/state_specifi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rmp.org/wp-content/uploads/2016/09/NRMP-2016-Program-Director-Survey.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fsmb.org/licensure/usmle-step-3/state_specific" TargetMode="External"/><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
        <p:cNvGrpSpPr/>
        <p:nvPr/>
      </p:nvGrpSpPr>
      <p:grpSpPr>
        <a:xfrm>
          <a:off x="0" y="0"/>
          <a:ext cx="0" cy="0"/>
          <a:chOff x="0" y="0"/>
          <a:chExt cx="0" cy="0"/>
        </a:xfrm>
      </p:grpSpPr>
      <p:cxnSp>
        <p:nvCxnSpPr>
          <p:cNvPr id="32" name="Shape 32"/>
          <p:cNvCxnSpPr/>
          <p:nvPr/>
        </p:nvCxnSpPr>
        <p:spPr>
          <a:xfrm rot="10800000" flipH="1">
            <a:off x="-20736" y="3225025"/>
            <a:ext cx="9256799" cy="22800"/>
          </a:xfrm>
          <a:prstGeom prst="straightConnector1">
            <a:avLst/>
          </a:prstGeom>
          <a:noFill/>
          <a:ln w="152400" cap="flat" cmpd="sng">
            <a:solidFill>
              <a:srgbClr val="002F87"/>
            </a:solidFill>
            <a:prstDash val="solid"/>
            <a:round/>
            <a:headEnd type="none" w="lg" len="lg"/>
            <a:tailEnd type="none" w="lg" len="lg"/>
          </a:ln>
        </p:spPr>
      </p:cxnSp>
      <p:cxnSp>
        <p:nvCxnSpPr>
          <p:cNvPr id="6" name="Shape 32"/>
          <p:cNvCxnSpPr/>
          <p:nvPr/>
        </p:nvCxnSpPr>
        <p:spPr>
          <a:xfrm flipV="1">
            <a:off x="-20736" y="3353778"/>
            <a:ext cx="924564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8" name="Rectangle 7"/>
          <p:cNvSpPr/>
          <p:nvPr/>
        </p:nvSpPr>
        <p:spPr>
          <a:xfrm>
            <a:off x="228600" y="492347"/>
            <a:ext cx="8763000" cy="400110"/>
          </a:xfrm>
          <a:prstGeom prst="rect">
            <a:avLst/>
          </a:prstGeom>
          <a:noFill/>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effectLst>
                  <a:reflection blurRad="6350" stA="34000" endPos="45500" dir="5400000" sy="-100000" algn="bl" rotWithShape="0"/>
                </a:effectLst>
                <a:latin typeface="Times New Roman"/>
                <a:ea typeface="+mn-ea"/>
                <a:cs typeface="+mn-cs"/>
              </a:rPr>
              <a:t>EDWARD VIA COLLEGE OF OSTEOPATHIC medicine</a:t>
            </a:r>
          </a:p>
        </p:txBody>
      </p:sp>
      <p:pic>
        <p:nvPicPr>
          <p:cNvPr id="9" name="Picture 8"/>
          <p:cNvPicPr>
            <a:picLocks noChangeAspect="1"/>
          </p:cNvPicPr>
          <p:nvPr/>
        </p:nvPicPr>
        <p:blipFill>
          <a:blip r:embed="rId3"/>
          <a:srcRect/>
          <a:stretch/>
        </p:blipFill>
        <p:spPr>
          <a:xfrm>
            <a:off x="4030291" y="1063011"/>
            <a:ext cx="1083418" cy="1863479"/>
          </a:xfrm>
          <a:prstGeom prst="rect">
            <a:avLst/>
          </a:prstGeom>
        </p:spPr>
      </p:pic>
      <p:sp>
        <p:nvSpPr>
          <p:cNvPr id="10" name="Rectangle 9"/>
          <p:cNvSpPr/>
          <p:nvPr/>
        </p:nvSpPr>
        <p:spPr>
          <a:xfrm>
            <a:off x="-172090" y="3546491"/>
            <a:ext cx="9256798"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COMLEX Level 1/USMLE Step 1 preparation</a:t>
            </a:r>
          </a:p>
          <a:p>
            <a:pPr algn="ctr"/>
            <a:endParaRPr lang="en-US" sz="24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endParaRPr>
          </a:p>
          <a:p>
            <a:pPr algn="ctr"/>
            <a:r>
              <a:rPr lang="en-US" sz="1800" b="1" kern="1200" cap="all">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By: </a:t>
            </a:r>
            <a:r>
              <a:rPr lang="en-US" sz="18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Deborah West, E</a:t>
            </a:r>
            <a:r>
              <a:rPr lang="en-US" sz="1800" b="1" kern="1200"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d</a:t>
            </a:r>
            <a:r>
              <a:rPr lang="en-US" sz="18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D</a:t>
            </a:r>
          </a:p>
        </p:txBody>
      </p:sp>
    </p:spTree>
    <p:extLst>
      <p:ext uri="{BB962C8B-B14F-4D97-AF65-F5344CB8AC3E}">
        <p14:creationId xmlns:p14="http://schemas.microsoft.com/office/powerpoint/2010/main" val="3243147677"/>
      </p:ext>
    </p:extLst>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112800" y="-10952"/>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1" y="-113258"/>
            <a:ext cx="9143999"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Format of COMLEX Level 1</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2" name="Table 1">
            <a:extLst>
              <a:ext uri="{FF2B5EF4-FFF2-40B4-BE49-F238E27FC236}">
                <a16:creationId xmlns:a16="http://schemas.microsoft.com/office/drawing/2014/main" id="{1F3A361C-D9E1-4DD0-8130-40298585D8DB}"/>
              </a:ext>
            </a:extLst>
          </p:cNvPr>
          <p:cNvGraphicFramePr>
            <a:graphicFrameLocks noGrp="1"/>
          </p:cNvGraphicFramePr>
          <p:nvPr/>
        </p:nvGraphicFramePr>
        <p:xfrm>
          <a:off x="1262898" y="1136135"/>
          <a:ext cx="6618204" cy="3853894"/>
        </p:xfrm>
        <a:graphic>
          <a:graphicData uri="http://schemas.openxmlformats.org/drawingml/2006/table">
            <a:tbl>
              <a:tblPr firstRow="1" firstCol="1" bandRow="1"/>
              <a:tblGrid>
                <a:gridCol w="2206068">
                  <a:extLst>
                    <a:ext uri="{9D8B030D-6E8A-4147-A177-3AD203B41FA5}">
                      <a16:colId xmlns:a16="http://schemas.microsoft.com/office/drawing/2014/main" val="3783068918"/>
                    </a:ext>
                  </a:extLst>
                </a:gridCol>
                <a:gridCol w="2206068">
                  <a:extLst>
                    <a:ext uri="{9D8B030D-6E8A-4147-A177-3AD203B41FA5}">
                      <a16:colId xmlns:a16="http://schemas.microsoft.com/office/drawing/2014/main" val="679315955"/>
                    </a:ext>
                  </a:extLst>
                </a:gridCol>
                <a:gridCol w="2206068">
                  <a:extLst>
                    <a:ext uri="{9D8B030D-6E8A-4147-A177-3AD203B41FA5}">
                      <a16:colId xmlns:a16="http://schemas.microsoft.com/office/drawing/2014/main" val="3860038932"/>
                    </a:ext>
                  </a:extLst>
                </a:gridCol>
              </a:tblGrid>
              <a:tr h="437237">
                <a:tc>
                  <a:txBody>
                    <a:bodyPr/>
                    <a:lstStyle/>
                    <a:p>
                      <a:pPr marL="0" marR="0">
                        <a:lnSpc>
                          <a:spcPts val="1500"/>
                        </a:lnSpc>
                        <a:spcBef>
                          <a:spcPts val="0"/>
                        </a:spcBef>
                        <a:spcAft>
                          <a:spcPts val="0"/>
                        </a:spcAft>
                      </a:pPr>
                      <a:r>
                        <a:rPr lang="en-US" sz="1100" b="1">
                          <a:solidFill>
                            <a:srgbClr val="FFFFFF"/>
                          </a:solidFill>
                          <a:effectLst/>
                          <a:latin typeface="Arial" panose="020B0604020202020204" pitchFamily="34" charset="0"/>
                          <a:ea typeface="Calibri" panose="020F0502020204030204" pitchFamily="34" charset="0"/>
                        </a:rPr>
                        <a:t>Section</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a:noFill/>
                    </a:lnR>
                    <a:lnT>
                      <a:noFill/>
                    </a:lnT>
                    <a:lnB>
                      <a:noFill/>
                    </a:lnB>
                    <a:solidFill>
                      <a:srgbClr val="96A0AA"/>
                    </a:solidFill>
                  </a:tcPr>
                </a:tc>
                <a:tc>
                  <a:txBody>
                    <a:bodyPr/>
                    <a:lstStyle/>
                    <a:p>
                      <a:pPr marL="0" marR="0">
                        <a:lnSpc>
                          <a:spcPts val="1500"/>
                        </a:lnSpc>
                        <a:spcBef>
                          <a:spcPts val="0"/>
                        </a:spcBef>
                        <a:spcAft>
                          <a:spcPts val="0"/>
                        </a:spcAft>
                      </a:pPr>
                      <a:r>
                        <a:rPr lang="en-US" sz="1100" b="1">
                          <a:solidFill>
                            <a:srgbClr val="FFFFFF"/>
                          </a:solidFill>
                          <a:effectLst/>
                          <a:latin typeface="Arial" panose="020B0604020202020204" pitchFamily="34" charset="0"/>
                          <a:ea typeface="Calibri" panose="020F0502020204030204" pitchFamily="34" charset="0"/>
                        </a:rPr>
                        <a:t>Questions</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a:noFill/>
                    </a:lnR>
                    <a:lnT>
                      <a:noFill/>
                    </a:lnT>
                    <a:lnB>
                      <a:noFill/>
                    </a:lnB>
                    <a:solidFill>
                      <a:srgbClr val="96A0AA"/>
                    </a:solidFill>
                  </a:tcPr>
                </a:tc>
                <a:tc>
                  <a:txBody>
                    <a:bodyPr/>
                    <a:lstStyle/>
                    <a:p>
                      <a:pPr marL="0" marR="0">
                        <a:lnSpc>
                          <a:spcPts val="1500"/>
                        </a:lnSpc>
                        <a:spcBef>
                          <a:spcPts val="0"/>
                        </a:spcBef>
                        <a:spcAft>
                          <a:spcPts val="0"/>
                        </a:spcAft>
                      </a:pPr>
                      <a:r>
                        <a:rPr lang="en-US" sz="1100" b="1">
                          <a:solidFill>
                            <a:srgbClr val="FFFFFF"/>
                          </a:solidFill>
                          <a:effectLst/>
                          <a:latin typeface="Arial" panose="020B0604020202020204" pitchFamily="34" charset="0"/>
                          <a:ea typeface="Calibri" panose="020F0502020204030204" pitchFamily="34" charset="0"/>
                        </a:rPr>
                        <a:t>Morning Session: 4 Hours Total</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a:noFill/>
                    </a:lnR>
                    <a:lnT>
                      <a:noFill/>
                    </a:lnT>
                    <a:lnB>
                      <a:noFill/>
                    </a:lnB>
                    <a:solidFill>
                      <a:srgbClr val="96A0AA"/>
                    </a:solidFill>
                  </a:tcPr>
                </a:tc>
                <a:extLst>
                  <a:ext uri="{0D108BD9-81ED-4DB2-BD59-A6C34878D82A}">
                    <a16:rowId xmlns:a16="http://schemas.microsoft.com/office/drawing/2014/main" val="3998322456"/>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1</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a:noFill/>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50</a:t>
                      </a:r>
                      <a:endParaRPr lang="en-US" sz="100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a:noFill/>
                    </a:lnT>
                    <a:lnB w="12700" cap="flat" cmpd="sng" algn="ctr">
                      <a:solidFill>
                        <a:srgbClr val="C8D2DC"/>
                      </a:solidFill>
                      <a:prstDash val="solid"/>
                      <a:round/>
                      <a:headEnd type="none" w="med" len="med"/>
                      <a:tailEnd type="none" w="med" len="med"/>
                    </a:lnB>
                    <a:solidFill>
                      <a:srgbClr val="FFFFFF"/>
                    </a:solidFill>
                  </a:tcPr>
                </a:tc>
                <a:tc rowSpan="5">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Questions can be answered, reviewed, and changed one section at a time. Individual sections are not timed.</a:t>
                      </a:r>
                      <a:endParaRPr lang="en-US" sz="1000">
                        <a:effectLst/>
                        <a:latin typeface="Calibri" panose="020F0502020204030204" pitchFamily="34" charset="0"/>
                        <a:ea typeface="Calibri" panose="020F0502020204030204" pitchFamily="34" charset="0"/>
                      </a:endParaRPr>
                    </a:p>
                  </a:txBody>
                  <a:tcPr marL="106860" marR="106860" marT="53430" marB="35620" anchor="ctr">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a:noFill/>
                    </a:lnT>
                    <a:lnB w="12700" cap="flat" cmpd="sng" algn="ctr">
                      <a:solidFill>
                        <a:srgbClr val="C8D2DC"/>
                      </a:solidFill>
                      <a:prstDash val="solid"/>
                      <a:round/>
                      <a:headEnd type="none" w="med" len="med"/>
                      <a:tailEnd type="none" w="med" len="med"/>
                    </a:lnB>
                    <a:solidFill>
                      <a:srgbClr val="FFFFFF"/>
                    </a:solidFill>
                  </a:tcPr>
                </a:tc>
                <a:extLst>
                  <a:ext uri="{0D108BD9-81ED-4DB2-BD59-A6C34878D82A}">
                    <a16:rowId xmlns:a16="http://schemas.microsoft.com/office/drawing/2014/main" val="2311320496"/>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2</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50</a:t>
                      </a:r>
                      <a:endParaRPr lang="en-US" sz="100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899588147"/>
                  </a:ext>
                </a:extLst>
              </a:tr>
              <a:tr h="259136">
                <a:tc gridSpan="2">
                  <a:txBody>
                    <a:bodyPr/>
                    <a:lstStyle/>
                    <a:p>
                      <a:pPr marL="0" marR="0" algn="ctr">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10 minute off the clock break</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870646960"/>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3</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50</a:t>
                      </a:r>
                      <a:endParaRPr lang="en-US" sz="100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697996506"/>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4</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50</a:t>
                      </a:r>
                      <a:endParaRPr lang="en-US" sz="100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521370851"/>
                  </a:ext>
                </a:extLst>
              </a:tr>
              <a:tr h="260026">
                <a:tc gridSpan="3">
                  <a:txBody>
                    <a:bodyPr/>
                    <a:lstStyle/>
                    <a:p>
                      <a:pPr marL="0" marR="0">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40 minute lunch break</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2034159"/>
                  </a:ext>
                </a:extLst>
              </a:tr>
              <a:tr h="437237">
                <a:tc>
                  <a:txBody>
                    <a:bodyPr/>
                    <a:lstStyle/>
                    <a:p>
                      <a:pPr marL="0" marR="0">
                        <a:lnSpc>
                          <a:spcPts val="1500"/>
                        </a:lnSpc>
                        <a:spcBef>
                          <a:spcPts val="0"/>
                        </a:spcBef>
                        <a:spcAft>
                          <a:spcPts val="0"/>
                        </a:spcAft>
                      </a:pPr>
                      <a:r>
                        <a:rPr lang="en-US" sz="1100" b="1">
                          <a:solidFill>
                            <a:srgbClr val="FFFFFF"/>
                          </a:solidFill>
                          <a:effectLst/>
                          <a:latin typeface="Arial" panose="020B0604020202020204" pitchFamily="34" charset="0"/>
                          <a:ea typeface="Calibri" panose="020F0502020204030204" pitchFamily="34" charset="0"/>
                        </a:rPr>
                        <a:t>Section</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a:noFill/>
                    </a:lnR>
                    <a:lnT w="12700" cap="flat" cmpd="sng" algn="ctr">
                      <a:solidFill>
                        <a:srgbClr val="C8D2DC"/>
                      </a:solidFill>
                      <a:prstDash val="solid"/>
                      <a:round/>
                      <a:headEnd type="none" w="med" len="med"/>
                      <a:tailEnd type="none" w="med" len="med"/>
                    </a:lnT>
                    <a:lnB>
                      <a:noFill/>
                    </a:lnB>
                    <a:solidFill>
                      <a:srgbClr val="96A0AA"/>
                    </a:solidFill>
                  </a:tcPr>
                </a:tc>
                <a:tc>
                  <a:txBody>
                    <a:bodyPr/>
                    <a:lstStyle/>
                    <a:p>
                      <a:pPr marL="0" marR="0">
                        <a:lnSpc>
                          <a:spcPts val="1500"/>
                        </a:lnSpc>
                        <a:spcBef>
                          <a:spcPts val="0"/>
                        </a:spcBef>
                        <a:spcAft>
                          <a:spcPts val="0"/>
                        </a:spcAft>
                      </a:pPr>
                      <a:r>
                        <a:rPr lang="en-US" sz="1100" b="1">
                          <a:solidFill>
                            <a:srgbClr val="FFFFFF"/>
                          </a:solidFill>
                          <a:effectLst/>
                          <a:latin typeface="Arial" panose="020B0604020202020204" pitchFamily="34" charset="0"/>
                          <a:ea typeface="Calibri" panose="020F0502020204030204" pitchFamily="34" charset="0"/>
                        </a:rPr>
                        <a:t>Questions</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a:noFill/>
                    </a:lnR>
                    <a:lnT w="12700" cap="flat" cmpd="sng" algn="ctr">
                      <a:solidFill>
                        <a:srgbClr val="C8D2DC"/>
                      </a:solidFill>
                      <a:prstDash val="solid"/>
                      <a:round/>
                      <a:headEnd type="none" w="med" len="med"/>
                      <a:tailEnd type="none" w="med" len="med"/>
                    </a:lnT>
                    <a:lnB>
                      <a:noFill/>
                    </a:lnB>
                    <a:solidFill>
                      <a:srgbClr val="96A0AA"/>
                    </a:solidFill>
                  </a:tcPr>
                </a:tc>
                <a:tc>
                  <a:txBody>
                    <a:bodyPr/>
                    <a:lstStyle/>
                    <a:p>
                      <a:pPr marL="0" marR="0">
                        <a:lnSpc>
                          <a:spcPts val="1500"/>
                        </a:lnSpc>
                        <a:spcBef>
                          <a:spcPts val="0"/>
                        </a:spcBef>
                        <a:spcAft>
                          <a:spcPts val="0"/>
                        </a:spcAft>
                      </a:pPr>
                      <a:r>
                        <a:rPr lang="en-US" sz="1100" b="1">
                          <a:solidFill>
                            <a:srgbClr val="FFFFFF"/>
                          </a:solidFill>
                          <a:effectLst/>
                          <a:latin typeface="Arial" panose="020B0604020202020204" pitchFamily="34" charset="0"/>
                          <a:ea typeface="Calibri" panose="020F0502020204030204" pitchFamily="34" charset="0"/>
                        </a:rPr>
                        <a:t>Afternoon Session: 4 Hours Total</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a:noFill/>
                    </a:lnR>
                    <a:lnT w="12700" cap="flat" cmpd="sng" algn="ctr">
                      <a:solidFill>
                        <a:srgbClr val="C8D2DC"/>
                      </a:solidFill>
                      <a:prstDash val="solid"/>
                      <a:round/>
                      <a:headEnd type="none" w="med" len="med"/>
                      <a:tailEnd type="none" w="med" len="med"/>
                    </a:lnT>
                    <a:lnB>
                      <a:noFill/>
                    </a:lnB>
                    <a:solidFill>
                      <a:srgbClr val="96A0AA"/>
                    </a:solidFill>
                  </a:tcPr>
                </a:tc>
                <a:extLst>
                  <a:ext uri="{0D108BD9-81ED-4DB2-BD59-A6C34878D82A}">
                    <a16:rowId xmlns:a16="http://schemas.microsoft.com/office/drawing/2014/main" val="2316119231"/>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5</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a:noFill/>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50</a:t>
                      </a:r>
                      <a:endParaRPr lang="en-US" sz="100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a:noFill/>
                    </a:lnT>
                    <a:lnB w="12700" cap="flat" cmpd="sng" algn="ctr">
                      <a:solidFill>
                        <a:srgbClr val="C8D2DC"/>
                      </a:solidFill>
                      <a:prstDash val="solid"/>
                      <a:round/>
                      <a:headEnd type="none" w="med" len="med"/>
                      <a:tailEnd type="none" w="med" len="med"/>
                    </a:lnB>
                    <a:solidFill>
                      <a:srgbClr val="FFFFFF"/>
                    </a:solidFill>
                  </a:tcPr>
                </a:tc>
                <a:tc rowSpan="5">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Questions can be answered, reviewed, and changed one section at a time. Individual sections are not timed.</a:t>
                      </a:r>
                      <a:endParaRPr lang="en-US" sz="1000">
                        <a:effectLst/>
                        <a:latin typeface="Calibri" panose="020F0502020204030204" pitchFamily="34" charset="0"/>
                        <a:ea typeface="Calibri" panose="020F0502020204030204" pitchFamily="34" charset="0"/>
                      </a:endParaRPr>
                    </a:p>
                  </a:txBody>
                  <a:tcPr marL="106860" marR="106860" marT="53430" marB="35620" anchor="ctr">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a:noFill/>
                    </a:lnT>
                    <a:lnB w="12700" cap="flat" cmpd="sng" algn="ctr">
                      <a:solidFill>
                        <a:srgbClr val="C8D2DC"/>
                      </a:solidFill>
                      <a:prstDash val="solid"/>
                      <a:round/>
                      <a:headEnd type="none" w="med" len="med"/>
                      <a:tailEnd type="none" w="med" len="med"/>
                    </a:lnB>
                    <a:solidFill>
                      <a:srgbClr val="FFFFFF"/>
                    </a:solidFill>
                  </a:tcPr>
                </a:tc>
                <a:extLst>
                  <a:ext uri="{0D108BD9-81ED-4DB2-BD59-A6C34878D82A}">
                    <a16:rowId xmlns:a16="http://schemas.microsoft.com/office/drawing/2014/main" val="2622909832"/>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6</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50</a:t>
                      </a:r>
                      <a:endParaRPr lang="en-US" sz="100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334092619"/>
                  </a:ext>
                </a:extLst>
              </a:tr>
              <a:tr h="259136">
                <a:tc gridSpan="2">
                  <a:txBody>
                    <a:bodyPr/>
                    <a:lstStyle/>
                    <a:p>
                      <a:pPr marL="0" marR="0" algn="ctr">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10 minute off the clock break</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278774208"/>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7</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50</a:t>
                      </a:r>
                      <a:endParaRPr lang="en-US" sz="100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975018469"/>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8</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rPr>
                        <a:t>50</a:t>
                      </a:r>
                      <a:endParaRPr lang="en-US" sz="1000" dirty="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645433226"/>
                  </a:ext>
                </a:extLst>
              </a:tr>
            </a:tbl>
          </a:graphicData>
        </a:graphic>
      </p:graphicFrame>
      <p:sp>
        <p:nvSpPr>
          <p:cNvPr id="3" name="Rectangle 1">
            <a:extLst>
              <a:ext uri="{FF2B5EF4-FFF2-40B4-BE49-F238E27FC236}">
                <a16:creationId xmlns:a16="http://schemas.microsoft.com/office/drawing/2014/main" id="{AD368B6C-C0A6-4859-BC44-39C6709FBC71}"/>
              </a:ext>
            </a:extLst>
          </p:cNvPr>
          <p:cNvSpPr>
            <a:spLocks noChangeArrowheads="1"/>
          </p:cNvSpPr>
          <p:nvPr/>
        </p:nvSpPr>
        <p:spPr bwMode="auto">
          <a:xfrm>
            <a:off x="1263650" y="1136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56222584"/>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
        <p:cNvGrpSpPr/>
        <p:nvPr/>
      </p:nvGrpSpPr>
      <p:grpSpPr>
        <a:xfrm>
          <a:off x="0" y="0"/>
          <a:ext cx="0" cy="0"/>
          <a:chOff x="0" y="0"/>
          <a:chExt cx="0" cy="0"/>
        </a:xfrm>
      </p:grpSpPr>
      <p:cxnSp>
        <p:nvCxnSpPr>
          <p:cNvPr id="32" name="Shape 32"/>
          <p:cNvCxnSpPr/>
          <p:nvPr/>
        </p:nvCxnSpPr>
        <p:spPr>
          <a:xfrm rot="10800000" flipH="1">
            <a:off x="-67550" y="3989979"/>
            <a:ext cx="9256799" cy="22800"/>
          </a:xfrm>
          <a:prstGeom prst="straightConnector1">
            <a:avLst/>
          </a:prstGeom>
          <a:noFill/>
          <a:ln w="152400" cap="flat" cmpd="sng">
            <a:solidFill>
              <a:srgbClr val="002F87"/>
            </a:solidFill>
            <a:prstDash val="solid"/>
            <a:round/>
            <a:headEnd type="none" w="lg" len="lg"/>
            <a:tailEnd type="none" w="lg" len="lg"/>
          </a:ln>
        </p:spPr>
      </p:cxnSp>
      <p:cxnSp>
        <p:nvCxnSpPr>
          <p:cNvPr id="6" name="Shape 32"/>
          <p:cNvCxnSpPr/>
          <p:nvPr/>
        </p:nvCxnSpPr>
        <p:spPr>
          <a:xfrm flipV="1">
            <a:off x="-56400" y="4138833"/>
            <a:ext cx="924564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10" name="Rectangle 9"/>
          <p:cNvSpPr/>
          <p:nvPr/>
        </p:nvSpPr>
        <p:spPr>
          <a:xfrm>
            <a:off x="3647777" y="1822304"/>
            <a:ext cx="1826142"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USMLE</a:t>
            </a:r>
          </a:p>
        </p:txBody>
      </p:sp>
    </p:spTree>
    <p:extLst>
      <p:ext uri="{BB962C8B-B14F-4D97-AF65-F5344CB8AC3E}">
        <p14:creationId xmlns:p14="http://schemas.microsoft.com/office/powerpoint/2010/main" val="1864839061"/>
      </p:ext>
    </p:extLst>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What is USMLE?</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10" name="Rectangle 9"/>
          <p:cNvSpPr/>
          <p:nvPr/>
        </p:nvSpPr>
        <p:spPr>
          <a:xfrm>
            <a:off x="327025" y="2861815"/>
            <a:ext cx="8484466" cy="1600438"/>
          </a:xfrm>
          <a:prstGeom prst="rect">
            <a:avLst/>
          </a:prstGeom>
        </p:spPr>
        <p:txBody>
          <a:bodyPr wrap="square">
            <a:spAutoFit/>
          </a:bodyPr>
          <a:lstStyle/>
          <a:p>
            <a:pPr algn="ctr"/>
            <a:r>
              <a:rPr lang="en-US" dirty="0"/>
              <a:t>The United States Medical Licensing Examination ® (USMLE®) is a three-step examination for medical licensure in the United States and is sponsored by the </a:t>
            </a:r>
            <a:r>
              <a:rPr lang="en-US" dirty="0">
                <a:hlinkClick r:id="rId3"/>
              </a:rPr>
              <a:t>Federation of State Medical Boards (FSMB)</a:t>
            </a:r>
            <a:r>
              <a:rPr lang="en-US" dirty="0"/>
              <a:t> and the </a:t>
            </a:r>
            <a:r>
              <a:rPr lang="en-US" dirty="0">
                <a:hlinkClick r:id="rId4"/>
              </a:rPr>
              <a:t>National Board of Medical Examiners® (NBME®)</a:t>
            </a:r>
            <a:r>
              <a:rPr lang="en-US" dirty="0"/>
              <a:t>. </a:t>
            </a:r>
          </a:p>
          <a:p>
            <a:pPr algn="ctr"/>
            <a:endParaRPr lang="en-US" dirty="0"/>
          </a:p>
          <a:p>
            <a:pPr algn="ctr"/>
            <a:r>
              <a:rPr lang="en-US" dirty="0"/>
              <a:t>The USMLE assesses a physician's ability to apply knowledge, concepts, and principles, and to demonstrate fundamental patient-centered skills, that are important in health and disease and that constitute the basis of safe and effective patient care.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061" y="1190700"/>
            <a:ext cx="5229334" cy="1112624"/>
          </a:xfrm>
          <a:prstGeom prst="rect">
            <a:avLst/>
          </a:prstGeom>
        </p:spPr>
      </p:pic>
    </p:spTree>
    <p:extLst>
      <p:ext uri="{BB962C8B-B14F-4D97-AF65-F5344CB8AC3E}">
        <p14:creationId xmlns:p14="http://schemas.microsoft.com/office/powerpoint/2010/main" val="43433554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1" y="-113258"/>
            <a:ext cx="9143999"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Format of USMLE Step 1</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2" name="Table 1">
            <a:extLst>
              <a:ext uri="{FF2B5EF4-FFF2-40B4-BE49-F238E27FC236}">
                <a16:creationId xmlns:a16="http://schemas.microsoft.com/office/drawing/2014/main" id="{1F3A361C-D9E1-4DD0-8130-40298585D8DB}"/>
              </a:ext>
            </a:extLst>
          </p:cNvPr>
          <p:cNvGraphicFramePr>
            <a:graphicFrameLocks noGrp="1"/>
          </p:cNvGraphicFramePr>
          <p:nvPr>
            <p:extLst>
              <p:ext uri="{D42A27DB-BD31-4B8C-83A1-F6EECF244321}">
                <p14:modId xmlns:p14="http://schemas.microsoft.com/office/powerpoint/2010/main" val="3920985301"/>
              </p:ext>
            </p:extLst>
          </p:nvPr>
        </p:nvGraphicFramePr>
        <p:xfrm>
          <a:off x="1262898" y="1363062"/>
          <a:ext cx="6618204" cy="2311410"/>
        </p:xfrm>
        <a:graphic>
          <a:graphicData uri="http://schemas.openxmlformats.org/drawingml/2006/table">
            <a:tbl>
              <a:tblPr firstRow="1" firstCol="1" bandRow="1"/>
              <a:tblGrid>
                <a:gridCol w="2230242">
                  <a:extLst>
                    <a:ext uri="{9D8B030D-6E8A-4147-A177-3AD203B41FA5}">
                      <a16:colId xmlns:a16="http://schemas.microsoft.com/office/drawing/2014/main" val="3783068918"/>
                    </a:ext>
                  </a:extLst>
                </a:gridCol>
                <a:gridCol w="2181894">
                  <a:extLst>
                    <a:ext uri="{9D8B030D-6E8A-4147-A177-3AD203B41FA5}">
                      <a16:colId xmlns:a16="http://schemas.microsoft.com/office/drawing/2014/main" val="679315955"/>
                    </a:ext>
                  </a:extLst>
                </a:gridCol>
                <a:gridCol w="2206068">
                  <a:extLst>
                    <a:ext uri="{9D8B030D-6E8A-4147-A177-3AD203B41FA5}">
                      <a16:colId xmlns:a16="http://schemas.microsoft.com/office/drawing/2014/main" val="3860038932"/>
                    </a:ext>
                  </a:extLst>
                </a:gridCol>
              </a:tblGrid>
              <a:tr h="437237">
                <a:tc>
                  <a:txBody>
                    <a:bodyPr/>
                    <a:lstStyle/>
                    <a:p>
                      <a:pPr marL="0" marR="0">
                        <a:lnSpc>
                          <a:spcPts val="1500"/>
                        </a:lnSpc>
                        <a:spcBef>
                          <a:spcPts val="0"/>
                        </a:spcBef>
                        <a:spcAft>
                          <a:spcPts val="0"/>
                        </a:spcAft>
                      </a:pPr>
                      <a:r>
                        <a:rPr lang="en-US" sz="1100" b="1">
                          <a:solidFill>
                            <a:srgbClr val="FFFFFF"/>
                          </a:solidFill>
                          <a:effectLst/>
                          <a:latin typeface="Arial" panose="020B0604020202020204" pitchFamily="34" charset="0"/>
                          <a:ea typeface="Calibri" panose="020F0502020204030204" pitchFamily="34" charset="0"/>
                        </a:rPr>
                        <a:t>Section</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a:noFill/>
                    </a:lnR>
                    <a:lnT>
                      <a:noFill/>
                    </a:lnT>
                    <a:lnB>
                      <a:noFill/>
                    </a:lnB>
                    <a:solidFill>
                      <a:srgbClr val="96A0AA"/>
                    </a:solidFill>
                  </a:tcPr>
                </a:tc>
                <a:tc>
                  <a:txBody>
                    <a:bodyPr/>
                    <a:lstStyle/>
                    <a:p>
                      <a:pPr marL="0" marR="0">
                        <a:lnSpc>
                          <a:spcPts val="1500"/>
                        </a:lnSpc>
                        <a:spcBef>
                          <a:spcPts val="0"/>
                        </a:spcBef>
                        <a:spcAft>
                          <a:spcPts val="0"/>
                        </a:spcAft>
                      </a:pPr>
                      <a:r>
                        <a:rPr lang="en-US" sz="1100" b="1" dirty="0">
                          <a:solidFill>
                            <a:srgbClr val="FFFFFF"/>
                          </a:solidFill>
                          <a:effectLst/>
                          <a:latin typeface="Arial" panose="020B0604020202020204" pitchFamily="34" charset="0"/>
                          <a:ea typeface="Calibri" panose="020F0502020204030204" pitchFamily="34" charset="0"/>
                        </a:rPr>
                        <a:t>Questions</a:t>
                      </a:r>
                      <a:endParaRPr lang="en-US" sz="1000" dirty="0">
                        <a:effectLst/>
                        <a:latin typeface="Calibri" panose="020F0502020204030204" pitchFamily="34" charset="0"/>
                        <a:ea typeface="Calibri" panose="020F0502020204030204" pitchFamily="34" charset="0"/>
                      </a:endParaRPr>
                    </a:p>
                  </a:txBody>
                  <a:tcPr marL="106860" marR="106860" marT="53430" marB="35620">
                    <a:lnL>
                      <a:noFill/>
                    </a:lnL>
                    <a:lnR>
                      <a:noFill/>
                    </a:lnR>
                    <a:lnT>
                      <a:noFill/>
                    </a:lnT>
                    <a:lnB>
                      <a:noFill/>
                    </a:lnB>
                    <a:solidFill>
                      <a:srgbClr val="96A0AA"/>
                    </a:solidFill>
                  </a:tcPr>
                </a:tc>
                <a:tc>
                  <a:txBody>
                    <a:bodyPr/>
                    <a:lstStyle/>
                    <a:p>
                      <a:pPr marL="0" marR="0">
                        <a:lnSpc>
                          <a:spcPts val="1500"/>
                        </a:lnSpc>
                        <a:spcBef>
                          <a:spcPts val="0"/>
                        </a:spcBef>
                        <a:spcAft>
                          <a:spcPts val="0"/>
                        </a:spcAft>
                      </a:pPr>
                      <a:r>
                        <a:rPr lang="en-US" sz="1100" b="1" dirty="0">
                          <a:solidFill>
                            <a:srgbClr val="FFFFFF"/>
                          </a:solidFill>
                          <a:effectLst/>
                          <a:latin typeface="Arial" panose="020B0604020202020204" pitchFamily="34" charset="0"/>
                          <a:ea typeface="Calibri" panose="020F0502020204030204" pitchFamily="34" charset="0"/>
                        </a:rPr>
                        <a:t>8 Hours Total</a:t>
                      </a:r>
                      <a:endParaRPr lang="en-US" sz="1000" dirty="0">
                        <a:effectLst/>
                        <a:latin typeface="Calibri" panose="020F0502020204030204" pitchFamily="34" charset="0"/>
                        <a:ea typeface="Calibri" panose="020F0502020204030204" pitchFamily="34" charset="0"/>
                      </a:endParaRPr>
                    </a:p>
                  </a:txBody>
                  <a:tcPr marL="106860" marR="106860" marT="53430" marB="35620">
                    <a:lnL>
                      <a:noFill/>
                    </a:lnL>
                    <a:lnR>
                      <a:noFill/>
                    </a:lnR>
                    <a:lnT>
                      <a:noFill/>
                    </a:lnT>
                    <a:lnB>
                      <a:noFill/>
                    </a:lnB>
                    <a:solidFill>
                      <a:srgbClr val="96A0AA"/>
                    </a:solidFill>
                  </a:tcPr>
                </a:tc>
                <a:extLst>
                  <a:ext uri="{0D108BD9-81ED-4DB2-BD59-A6C34878D82A}">
                    <a16:rowId xmlns:a16="http://schemas.microsoft.com/office/drawing/2014/main" val="3998322456"/>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1</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a:noFill/>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rPr>
                        <a:t>Will not exceed 40</a:t>
                      </a:r>
                      <a:endParaRPr lang="en-US" sz="1000" dirty="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a:noFill/>
                    </a:lnT>
                    <a:lnB w="12700" cap="flat" cmpd="sng" algn="ctr">
                      <a:solidFill>
                        <a:srgbClr val="C8D2DC"/>
                      </a:solidFill>
                      <a:prstDash val="solid"/>
                      <a:round/>
                      <a:headEnd type="none" w="med" len="med"/>
                      <a:tailEnd type="none" w="med" len="med"/>
                    </a:lnB>
                    <a:solidFill>
                      <a:srgbClr val="FFFFFF"/>
                    </a:solidFill>
                  </a:tcPr>
                </a:tc>
                <a:tc rowSpan="7">
                  <a:txBody>
                    <a:bodyPr/>
                    <a:lstStyle/>
                    <a:p>
                      <a:pPr marL="0" marR="0">
                        <a:lnSpc>
                          <a:spcPts val="15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rPr>
                        <a:t>Questions can be answered, reviewed, and changed one section at a time. </a:t>
                      </a:r>
                    </a:p>
                    <a:p>
                      <a:pPr marL="0" marR="0">
                        <a:lnSpc>
                          <a:spcPts val="1500"/>
                        </a:lnSpc>
                        <a:spcBef>
                          <a:spcPts val="0"/>
                        </a:spcBef>
                        <a:spcAft>
                          <a:spcPts val="0"/>
                        </a:spcAft>
                      </a:pPr>
                      <a:endParaRPr lang="en-US" sz="1100" dirty="0">
                        <a:solidFill>
                          <a:srgbClr val="000000"/>
                        </a:solidFill>
                        <a:effectLst/>
                        <a:latin typeface="Arial" panose="020B0604020202020204" pitchFamily="34" charset="0"/>
                        <a:ea typeface="Calibri" panose="020F0502020204030204" pitchFamily="34" charset="0"/>
                      </a:endParaRPr>
                    </a:p>
                    <a:p>
                      <a:pPr marL="0" marR="0">
                        <a:lnSpc>
                          <a:spcPts val="15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rPr>
                        <a:t>Individual sections are timed (60 minutes per block).</a:t>
                      </a:r>
                      <a:endParaRPr lang="en-US" sz="1000" dirty="0">
                        <a:effectLst/>
                        <a:latin typeface="Calibri" panose="020F0502020204030204" pitchFamily="34" charset="0"/>
                        <a:ea typeface="Calibri" panose="020F0502020204030204" pitchFamily="34" charset="0"/>
                      </a:endParaRPr>
                    </a:p>
                  </a:txBody>
                  <a:tcPr marL="106860" marR="106860" marT="53430" marB="35620" anchor="ctr">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a:noFill/>
                    </a:lnT>
                    <a:solidFill>
                      <a:srgbClr val="FFFFFF"/>
                    </a:solidFill>
                  </a:tcPr>
                </a:tc>
                <a:extLst>
                  <a:ext uri="{0D108BD9-81ED-4DB2-BD59-A6C34878D82A}">
                    <a16:rowId xmlns:a16="http://schemas.microsoft.com/office/drawing/2014/main" val="2311320496"/>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2</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Calibri" panose="020F0502020204030204" pitchFamily="34" charset="0"/>
                        </a:rPr>
                        <a:t>Will not exceed 40</a:t>
                      </a:r>
                      <a:endParaRPr lang="en-US" sz="1100" dirty="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899588147"/>
                  </a:ext>
                </a:extLst>
              </a:tr>
              <a:tr h="259136">
                <a:tc>
                  <a:txBody>
                    <a:bodyPr/>
                    <a:lstStyle/>
                    <a:p>
                      <a:pPr marL="0" marR="0">
                        <a:lnSpc>
                          <a:spcPts val="15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rPr>
                        <a:t>3</a:t>
                      </a:r>
                      <a:endParaRPr lang="en-US" sz="1000" dirty="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Calibri" panose="020F0502020204030204" pitchFamily="34" charset="0"/>
                        </a:rPr>
                        <a:t>Will not exceed 40</a:t>
                      </a:r>
                      <a:endParaRPr lang="en-US" sz="1100" dirty="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870646960"/>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4</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Calibri" panose="020F0502020204030204" pitchFamily="34" charset="0"/>
                        </a:rPr>
                        <a:t>Will not exceed 40</a:t>
                      </a:r>
                      <a:endParaRPr lang="en-US" sz="1100" dirty="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697996506"/>
                  </a:ext>
                </a:extLst>
              </a:tr>
              <a:tr h="259136">
                <a:tc>
                  <a:txBody>
                    <a:bodyPr/>
                    <a:lstStyle/>
                    <a:p>
                      <a:pPr marL="0" marR="0">
                        <a:lnSpc>
                          <a:spcPts val="15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rPr>
                        <a:t>5</a:t>
                      </a:r>
                      <a:endParaRPr lang="en-US" sz="1000" dirty="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Calibri" panose="020F0502020204030204" pitchFamily="34" charset="0"/>
                        </a:rPr>
                        <a:t>Will not exceed 40</a:t>
                      </a:r>
                      <a:endParaRPr lang="en-US" sz="1100" dirty="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521370851"/>
                  </a:ext>
                </a:extLst>
              </a:tr>
              <a:tr h="26002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6</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Calibri" panose="020F0502020204030204" pitchFamily="34" charset="0"/>
                        </a:rPr>
                        <a:t>Will not exceed 40</a:t>
                      </a:r>
                      <a:endParaRPr lang="en-US" sz="1100" dirty="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extLst>
                  <a:ext uri="{0D108BD9-81ED-4DB2-BD59-A6C34878D82A}">
                    <a16:rowId xmlns:a16="http://schemas.microsoft.com/office/drawing/2014/main" val="3702034159"/>
                  </a:ext>
                </a:extLst>
              </a:tr>
              <a:tr h="259136">
                <a:tc>
                  <a:txBody>
                    <a:bodyPr/>
                    <a:lstStyle/>
                    <a:p>
                      <a:pPr marL="0" marR="0">
                        <a:lnSpc>
                          <a:spcPts val="1500"/>
                        </a:lnSpc>
                        <a:spcBef>
                          <a:spcPts val="0"/>
                        </a:spcBef>
                        <a:spcAft>
                          <a:spcPts val="0"/>
                        </a:spcAft>
                      </a:pPr>
                      <a:r>
                        <a:rPr lang="en-US" sz="1100">
                          <a:solidFill>
                            <a:srgbClr val="000000"/>
                          </a:solidFill>
                          <a:effectLst/>
                          <a:latin typeface="Arial" panose="020B0604020202020204" pitchFamily="34" charset="0"/>
                          <a:ea typeface="Calibri" panose="020F0502020204030204" pitchFamily="34" charset="0"/>
                        </a:rPr>
                        <a:t>7</a:t>
                      </a:r>
                      <a:endParaRPr lang="en-US" sz="1000">
                        <a:effectLst/>
                        <a:latin typeface="Calibri" panose="020F0502020204030204" pitchFamily="34" charset="0"/>
                        <a:ea typeface="Calibri" panose="020F0502020204030204" pitchFamily="34" charset="0"/>
                      </a:endParaRPr>
                    </a:p>
                  </a:txBody>
                  <a:tcPr marL="106860" marR="106860" marT="53430" marB="3562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Calibri" panose="020F0502020204030204" pitchFamily="34" charset="0"/>
                        </a:rPr>
                        <a:t>Will not exceed 40</a:t>
                      </a:r>
                      <a:endParaRPr lang="en-US" sz="1100" dirty="0">
                        <a:effectLst/>
                        <a:latin typeface="Calibri" panose="020F0502020204030204" pitchFamily="34" charset="0"/>
                        <a:ea typeface="Calibri" panose="020F0502020204030204" pitchFamily="34" charset="0"/>
                      </a:endParaRPr>
                    </a:p>
                  </a:txBody>
                  <a:tcPr marL="106860" marR="106860" marT="53430" marB="3562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dirty="0"/>
                    </a:p>
                  </a:txBody>
                  <a:tcPr>
                    <a:lnL w="12700" cap="flat" cmpd="sng" algn="ctr">
                      <a:solidFill>
                        <a:srgbClr val="C8D2DC"/>
                      </a:solidFill>
                      <a:prstDash val="solid"/>
                      <a:round/>
                      <a:headEnd type="none" w="med" len="med"/>
                      <a:tailEnd type="none" w="med" len="med"/>
                    </a:lnL>
                    <a:lnT w="12700" cap="flat" cmpd="sng" algn="ctr">
                      <a:solidFill>
                        <a:srgbClr val="C8D2DC"/>
                      </a:solidFill>
                      <a:prstDash val="solid"/>
                      <a:round/>
                      <a:headEnd type="none" w="med" len="med"/>
                      <a:tailEnd type="none" w="med" len="med"/>
                    </a:lnT>
                  </a:tcPr>
                </a:tc>
                <a:extLst>
                  <a:ext uri="{0D108BD9-81ED-4DB2-BD59-A6C34878D82A}">
                    <a16:rowId xmlns:a16="http://schemas.microsoft.com/office/drawing/2014/main" val="3975018469"/>
                  </a:ext>
                </a:extLst>
              </a:tr>
            </a:tbl>
          </a:graphicData>
        </a:graphic>
      </p:graphicFrame>
      <p:sp>
        <p:nvSpPr>
          <p:cNvPr id="3" name="Rectangle 1">
            <a:extLst>
              <a:ext uri="{FF2B5EF4-FFF2-40B4-BE49-F238E27FC236}">
                <a16:creationId xmlns:a16="http://schemas.microsoft.com/office/drawing/2014/main" id="{AD368B6C-C0A6-4859-BC44-39C6709FBC71}"/>
              </a:ext>
            </a:extLst>
          </p:cNvPr>
          <p:cNvSpPr>
            <a:spLocks noChangeArrowheads="1"/>
          </p:cNvSpPr>
          <p:nvPr/>
        </p:nvSpPr>
        <p:spPr bwMode="auto">
          <a:xfrm>
            <a:off x="1263650" y="1136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D95B5BA1-443D-44F4-ABAC-C43B9D5BEAAF}"/>
              </a:ext>
            </a:extLst>
          </p:cNvPr>
          <p:cNvSpPr txBox="1"/>
          <p:nvPr/>
        </p:nvSpPr>
        <p:spPr>
          <a:xfrm>
            <a:off x="1164380" y="4374647"/>
            <a:ext cx="7282308" cy="307777"/>
          </a:xfrm>
          <a:prstGeom prst="rect">
            <a:avLst/>
          </a:prstGeom>
          <a:noFill/>
        </p:spPr>
        <p:txBody>
          <a:bodyPr wrap="square" rtlCol="0">
            <a:spAutoFit/>
          </a:bodyPr>
          <a:lstStyle/>
          <a:p>
            <a:r>
              <a:rPr lang="en-US" dirty="0"/>
              <a:t>45 minutes of break time can be distributed however you wish throughout the blocks.</a:t>
            </a:r>
          </a:p>
        </p:txBody>
      </p:sp>
    </p:spTree>
    <p:extLst>
      <p:ext uri="{BB962C8B-B14F-4D97-AF65-F5344CB8AC3E}">
        <p14:creationId xmlns:p14="http://schemas.microsoft.com/office/powerpoint/2010/main" val="3932517083"/>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9" name="Shape 39"/>
          <p:cNvSpPr txBox="1">
            <a:spLocks noGrp="1"/>
          </p:cNvSpPr>
          <p:nvPr>
            <p:ph type="title"/>
          </p:nvPr>
        </p:nvSpPr>
        <p:spPr>
          <a:xfrm>
            <a:off x="-1" y="-113258"/>
            <a:ext cx="9143999"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USMLE?</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15" name="TextBox 14"/>
          <p:cNvSpPr txBox="1"/>
          <p:nvPr/>
        </p:nvSpPr>
        <p:spPr>
          <a:xfrm>
            <a:off x="3411456" y="4474086"/>
            <a:ext cx="6229350" cy="66941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solidFill>
                  <a:prstClr val="black"/>
                </a:solidFill>
                <a:effectLst/>
                <a:uLnTx/>
                <a:uFillTx/>
                <a:latin typeface="+mj-lt"/>
                <a:ea typeface="+mn-ea"/>
                <a:sym typeface="Arial"/>
                <a:rtl val="0"/>
              </a:rPr>
              <a:t>Want to know more about state requirements for licensure?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solidFill>
                  <a:prstClr val="black"/>
                </a:solidFill>
                <a:effectLst/>
                <a:uLnTx/>
                <a:uFillTx/>
                <a:latin typeface="+mj-lt"/>
                <a:ea typeface="+mn-ea"/>
                <a:sym typeface="Arial"/>
                <a:hlinkClick r:id="rId3"/>
                <a:rtl val="0"/>
              </a:rPr>
              <a:t>http://www.fsmb.org/licensure/usmle-step-3/state_specific</a:t>
            </a:r>
            <a:r>
              <a:rPr kumimoji="0" lang="en-US" sz="900" i="0" u="none" strike="noStrike" kern="1200" cap="none" spc="0" normalizeH="0" baseline="0" noProof="0" dirty="0">
                <a:ln>
                  <a:noFill/>
                </a:ln>
                <a:solidFill>
                  <a:prstClr val="black"/>
                </a:solidFill>
                <a:effectLst/>
                <a:uLnTx/>
                <a:uFillTx/>
                <a:latin typeface="+mj-lt"/>
                <a:ea typeface="+mn-ea"/>
                <a:sym typeface="Arial"/>
                <a:rtl val="0"/>
              </a:rPr>
              <a:t> </a:t>
            </a:r>
          </a:p>
          <a:p>
            <a:pPr algn="ctr" defTabSz="685800">
              <a:defRPr/>
            </a:pPr>
            <a:r>
              <a:rPr lang="en-US" sz="900" kern="1200" dirty="0">
                <a:solidFill>
                  <a:srgbClr val="0070C0"/>
                </a:solidFill>
                <a:latin typeface="+mj-lt"/>
                <a:hlinkClick r:id="rId4"/>
              </a:rPr>
              <a:t>http://www.nrmp.org/wp-content/uploads/2016/09/NRMP-2016-Program-Director-Survey.pdf</a:t>
            </a:r>
            <a:endParaRPr lang="en-US" sz="900" kern="1200" dirty="0">
              <a:solidFill>
                <a:srgbClr val="0070C0"/>
              </a:solidFill>
              <a:latin typeface="+mj-lt"/>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j-lt"/>
              <a:ea typeface="+mn-ea"/>
              <a:sym typeface="Arial"/>
              <a:rtl val="0"/>
            </a:endParaRPr>
          </a:p>
        </p:txBody>
      </p:sp>
      <p:sp>
        <p:nvSpPr>
          <p:cNvPr id="9" name="TextBox 8"/>
          <p:cNvSpPr txBox="1"/>
          <p:nvPr/>
        </p:nvSpPr>
        <p:spPr>
          <a:xfrm>
            <a:off x="96225" y="1016070"/>
            <a:ext cx="8672390" cy="1015663"/>
          </a:xfrm>
          <a:prstGeom prst="rect">
            <a:avLst/>
          </a:prstGeom>
          <a:noFill/>
        </p:spPr>
        <p:txBody>
          <a:bodyPr wrap="square" rtlCol="0">
            <a:spAutoFit/>
          </a:bodyPr>
          <a:lstStyle/>
          <a:p>
            <a:pPr defTabSz="685800"/>
            <a:r>
              <a:rPr lang="en-US" sz="3000" b="1" kern="1200" dirty="0">
                <a:solidFill>
                  <a:srgbClr val="A30046"/>
                </a:solidFill>
                <a:latin typeface="Garamond" pitchFamily="18" charset="0"/>
                <a:ea typeface="+mn-ea"/>
                <a:cs typeface="+mn-cs"/>
              </a:rPr>
              <a:t>Why do some D.O. students want to take USMLE Step 1 when it is not required?</a:t>
            </a:r>
          </a:p>
        </p:txBody>
      </p:sp>
      <p:sp>
        <p:nvSpPr>
          <p:cNvPr id="10" name="TextBox 9"/>
          <p:cNvSpPr txBox="1"/>
          <p:nvPr/>
        </p:nvSpPr>
        <p:spPr>
          <a:xfrm>
            <a:off x="517581" y="2181366"/>
            <a:ext cx="7829678" cy="1938992"/>
          </a:xfrm>
          <a:prstGeom prst="rect">
            <a:avLst/>
          </a:prstGeom>
          <a:noFill/>
        </p:spPr>
        <p:txBody>
          <a:bodyPr wrap="square" rtlCol="0">
            <a:spAutoFit/>
          </a:bodyPr>
          <a:lstStyle/>
          <a:p>
            <a:pPr marL="342900" indent="-342900" defTabSz="685800">
              <a:buFont typeface="Arial" panose="020B0604020202020204" pitchFamily="34" charset="0"/>
              <a:buChar char="•"/>
            </a:pPr>
            <a:r>
              <a:rPr lang="en-US" sz="2400" b="1" i="1" kern="1200" dirty="0">
                <a:solidFill>
                  <a:srgbClr val="0070C0"/>
                </a:solidFill>
                <a:latin typeface="Times New Roman"/>
              </a:rPr>
              <a:t>To be eligible for certain audition rotations depending on specialty</a:t>
            </a:r>
          </a:p>
          <a:p>
            <a:pPr marL="342900" indent="-342900" defTabSz="685800">
              <a:buFont typeface="Arial" panose="020B0604020202020204" pitchFamily="34" charset="0"/>
              <a:buChar char="•"/>
            </a:pPr>
            <a:r>
              <a:rPr lang="en-US" sz="2400" b="1" i="1" kern="1200" dirty="0">
                <a:solidFill>
                  <a:srgbClr val="0070C0"/>
                </a:solidFill>
                <a:latin typeface="Times New Roman"/>
                <a:ea typeface="+mn-ea"/>
                <a:cs typeface="+mn-cs"/>
              </a:rPr>
              <a:t>To be competitive with medical students from other colleges when applying for certain residency programs</a:t>
            </a:r>
          </a:p>
          <a:p>
            <a:pPr defTabSz="685800"/>
            <a:endParaRPr lang="en-US" sz="2400" b="1" i="1" kern="1200" dirty="0">
              <a:solidFill>
                <a:srgbClr val="0070C0"/>
              </a:solidFill>
              <a:latin typeface="Times New Roman"/>
              <a:ea typeface="+mn-ea"/>
              <a:cs typeface="+mn-cs"/>
            </a:endParaRPr>
          </a:p>
        </p:txBody>
      </p:sp>
    </p:spTree>
    <p:extLst>
      <p:ext uri="{BB962C8B-B14F-4D97-AF65-F5344CB8AC3E}">
        <p14:creationId xmlns:p14="http://schemas.microsoft.com/office/powerpoint/2010/main" val="1387840882"/>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1" y="-113258"/>
            <a:ext cx="9143999"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Difference Between COMLEX and USMLE</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3" name="Rectangle 1">
            <a:extLst>
              <a:ext uri="{FF2B5EF4-FFF2-40B4-BE49-F238E27FC236}">
                <a16:creationId xmlns:a16="http://schemas.microsoft.com/office/drawing/2014/main" id="{AD368B6C-C0A6-4859-BC44-39C6709FBC71}"/>
              </a:ext>
            </a:extLst>
          </p:cNvPr>
          <p:cNvSpPr>
            <a:spLocks noChangeArrowheads="1"/>
          </p:cNvSpPr>
          <p:nvPr/>
        </p:nvSpPr>
        <p:spPr bwMode="auto">
          <a:xfrm>
            <a:off x="1263650" y="1136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2F988A7A-3D8C-4A8F-AF58-A71E9EDDEACC}"/>
              </a:ext>
            </a:extLst>
          </p:cNvPr>
          <p:cNvSpPr txBox="1"/>
          <p:nvPr/>
        </p:nvSpPr>
        <p:spPr>
          <a:xfrm>
            <a:off x="57989" y="2217807"/>
            <a:ext cx="8915220" cy="707886"/>
          </a:xfrm>
          <a:prstGeom prst="rect">
            <a:avLst/>
          </a:prstGeom>
          <a:noFill/>
        </p:spPr>
        <p:txBody>
          <a:bodyPr wrap="square">
            <a:spAutoFit/>
          </a:bodyPr>
          <a:lstStyle/>
          <a:p>
            <a:pPr algn="ctr"/>
            <a:r>
              <a:rPr lang="en-US" sz="4000" b="0" i="0" dirty="0">
                <a:solidFill>
                  <a:srgbClr val="2C2F34"/>
                </a:solidFill>
                <a:effectLst/>
                <a:latin typeface="+mn-lt"/>
              </a:rPr>
              <a:t>It’s not just the OMM!!!!!!!!!!!</a:t>
            </a:r>
          </a:p>
        </p:txBody>
      </p:sp>
    </p:spTree>
    <p:extLst>
      <p:ext uri="{BB962C8B-B14F-4D97-AF65-F5344CB8AC3E}">
        <p14:creationId xmlns:p14="http://schemas.microsoft.com/office/powerpoint/2010/main" val="3108503639"/>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1" y="-113258"/>
            <a:ext cx="9143999"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Difference Between COMLEX and USMLE</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3" name="Rectangle 1">
            <a:extLst>
              <a:ext uri="{FF2B5EF4-FFF2-40B4-BE49-F238E27FC236}">
                <a16:creationId xmlns:a16="http://schemas.microsoft.com/office/drawing/2014/main" id="{AD368B6C-C0A6-4859-BC44-39C6709FBC71}"/>
              </a:ext>
            </a:extLst>
          </p:cNvPr>
          <p:cNvSpPr>
            <a:spLocks noChangeArrowheads="1"/>
          </p:cNvSpPr>
          <p:nvPr/>
        </p:nvSpPr>
        <p:spPr bwMode="auto">
          <a:xfrm>
            <a:off x="1263650" y="1136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2F988A7A-3D8C-4A8F-AF58-A71E9EDDEACC}"/>
              </a:ext>
            </a:extLst>
          </p:cNvPr>
          <p:cNvSpPr txBox="1"/>
          <p:nvPr/>
        </p:nvSpPr>
        <p:spPr>
          <a:xfrm>
            <a:off x="114388" y="1019405"/>
            <a:ext cx="8915220" cy="4185761"/>
          </a:xfrm>
          <a:prstGeom prst="rect">
            <a:avLst/>
          </a:prstGeom>
          <a:noFill/>
        </p:spPr>
        <p:txBody>
          <a:bodyPr wrap="square">
            <a:spAutoFit/>
          </a:bodyPr>
          <a:lstStyle/>
          <a:p>
            <a:pPr algn="l"/>
            <a:r>
              <a:rPr lang="en-US" b="0" i="0" dirty="0">
                <a:solidFill>
                  <a:srgbClr val="2C2F34"/>
                </a:solidFill>
                <a:effectLst/>
                <a:latin typeface="+mn-lt"/>
              </a:rPr>
              <a:t>The COMLEX and USMLE are mostly similar exams in that they primarily test students on the fundamentals of medicine using the same material. </a:t>
            </a:r>
          </a:p>
          <a:p>
            <a:pPr algn="l"/>
            <a:endParaRPr lang="en-US" dirty="0">
              <a:solidFill>
                <a:srgbClr val="2C2F34"/>
              </a:solidFill>
              <a:latin typeface="+mn-lt"/>
            </a:endParaRPr>
          </a:p>
          <a:p>
            <a:pPr algn="l"/>
            <a:r>
              <a:rPr lang="en-US" b="0" i="0" dirty="0">
                <a:solidFill>
                  <a:srgbClr val="2C2F34"/>
                </a:solidFill>
                <a:effectLst/>
                <a:latin typeface="+mn-lt"/>
              </a:rPr>
              <a:t>The main difference is that the COMLEX also tests on osteopathic manipulative medicine by integrating it into questions. Additionally, the COMLEX:</a:t>
            </a:r>
          </a:p>
          <a:p>
            <a:pPr marL="285750" indent="-285750" algn="l">
              <a:buFont typeface="Arial" panose="020B0604020202020204" pitchFamily="34" charset="0"/>
              <a:buChar char="•"/>
            </a:pPr>
            <a:r>
              <a:rPr lang="en-US" b="0" i="0" dirty="0">
                <a:solidFill>
                  <a:srgbClr val="2C2F34"/>
                </a:solidFill>
                <a:effectLst/>
                <a:latin typeface="+mn-lt"/>
              </a:rPr>
              <a:t>Is a longer test consisting of 400 questions divided into 8 blocks while the USMLE is 280 questions divided into 7 blocks.</a:t>
            </a:r>
          </a:p>
          <a:p>
            <a:pPr marL="285750" indent="-285750" algn="l">
              <a:buFont typeface="Arial" panose="020B0604020202020204" pitchFamily="34" charset="0"/>
              <a:buChar char="•"/>
            </a:pPr>
            <a:r>
              <a:rPr lang="en-US" dirty="0">
                <a:solidFill>
                  <a:srgbClr val="2C2F34"/>
                </a:solidFill>
                <a:latin typeface="+mn-lt"/>
              </a:rPr>
              <a:t>I</a:t>
            </a:r>
            <a:r>
              <a:rPr lang="en-US" b="0" i="0" dirty="0">
                <a:solidFill>
                  <a:srgbClr val="2C2F34"/>
                </a:solidFill>
                <a:effectLst/>
                <a:latin typeface="+mn-lt"/>
              </a:rPr>
              <a:t>s much stricter on break times allowing you only 10 minutes of break time after completing blocks 1 and 2, a 40-minute lunch break, and a 10-minute break after completing blocks 5 and 6.</a:t>
            </a:r>
          </a:p>
          <a:p>
            <a:pPr marL="285750" indent="-285750" algn="l">
              <a:buFont typeface="Arial" panose="020B0604020202020204" pitchFamily="34" charset="0"/>
              <a:buChar char="•"/>
            </a:pPr>
            <a:r>
              <a:rPr lang="en-US" b="0" i="0" dirty="0">
                <a:solidFill>
                  <a:srgbClr val="2C2F34"/>
                </a:solidFill>
                <a:effectLst/>
                <a:latin typeface="+mn-lt"/>
              </a:rPr>
              <a:t>You must complete 2 blocks at a time whereas on the USMLE you are allowed to take a break after each block if you would like. The USMLE allows 45 minutes of break time built in with rollover time if you finish a block faster than the given time.</a:t>
            </a:r>
          </a:p>
          <a:p>
            <a:pPr marL="285750" indent="-285750" algn="l">
              <a:buFont typeface="Arial" panose="020B0604020202020204" pitchFamily="34" charset="0"/>
              <a:buChar char="•"/>
            </a:pPr>
            <a:r>
              <a:rPr lang="en-US" b="0" i="0" dirty="0">
                <a:solidFill>
                  <a:srgbClr val="2C2F34"/>
                </a:solidFill>
                <a:effectLst/>
                <a:latin typeface="+mn-lt"/>
              </a:rPr>
              <a:t>Gives you less time per question – although the COMLEX sections are not times you basically have an hour for each 50-question block whereas on the USMLE you are allowed an hour for each 40-question block.</a:t>
            </a:r>
          </a:p>
          <a:p>
            <a:pPr marL="285750" indent="-285750" algn="l">
              <a:buFont typeface="Arial" panose="020B0604020202020204" pitchFamily="34" charset="0"/>
              <a:buChar char="•"/>
            </a:pPr>
            <a:r>
              <a:rPr lang="en-US" b="0" i="0" dirty="0">
                <a:solidFill>
                  <a:srgbClr val="2C2F34"/>
                </a:solidFill>
                <a:effectLst/>
                <a:latin typeface="+mn-lt"/>
              </a:rPr>
              <a:t>Has a different question style.  Students report USMLE Step 1 questions feeling more detailed, with a clearly defined learning objective or set of clues needed to reach the correct answer.  On the other hand, the COMLEX Level 1’s question wording was vaguer and clinically-oriented and required more open creative thinking.</a:t>
            </a:r>
          </a:p>
        </p:txBody>
      </p:sp>
    </p:spTree>
    <p:extLst>
      <p:ext uri="{BB962C8B-B14F-4D97-AF65-F5344CB8AC3E}">
        <p14:creationId xmlns:p14="http://schemas.microsoft.com/office/powerpoint/2010/main" val="1430974004"/>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
        <p:cNvGrpSpPr/>
        <p:nvPr/>
      </p:nvGrpSpPr>
      <p:grpSpPr>
        <a:xfrm>
          <a:off x="0" y="0"/>
          <a:ext cx="0" cy="0"/>
          <a:chOff x="0" y="0"/>
          <a:chExt cx="0" cy="0"/>
        </a:xfrm>
      </p:grpSpPr>
      <p:cxnSp>
        <p:nvCxnSpPr>
          <p:cNvPr id="32" name="Shape 32"/>
          <p:cNvCxnSpPr/>
          <p:nvPr/>
        </p:nvCxnSpPr>
        <p:spPr>
          <a:xfrm rot="10800000" flipH="1">
            <a:off x="-67550" y="3989979"/>
            <a:ext cx="9256799" cy="22800"/>
          </a:xfrm>
          <a:prstGeom prst="straightConnector1">
            <a:avLst/>
          </a:prstGeom>
          <a:noFill/>
          <a:ln w="152400" cap="flat" cmpd="sng">
            <a:solidFill>
              <a:srgbClr val="002F87"/>
            </a:solidFill>
            <a:prstDash val="solid"/>
            <a:round/>
            <a:headEnd type="none" w="lg" len="lg"/>
            <a:tailEnd type="none" w="lg" len="lg"/>
          </a:ln>
        </p:spPr>
      </p:cxnSp>
      <p:cxnSp>
        <p:nvCxnSpPr>
          <p:cNvPr id="6" name="Shape 32"/>
          <p:cNvCxnSpPr/>
          <p:nvPr/>
        </p:nvCxnSpPr>
        <p:spPr>
          <a:xfrm flipV="1">
            <a:off x="-56400" y="4138833"/>
            <a:ext cx="924564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10" name="Rectangle 9"/>
          <p:cNvSpPr/>
          <p:nvPr/>
        </p:nvSpPr>
        <p:spPr>
          <a:xfrm>
            <a:off x="1715653" y="1376534"/>
            <a:ext cx="5690404"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How do students </a:t>
            </a:r>
          </a:p>
          <a:p>
            <a:pPr algn="ctr"/>
            <a:r>
              <a:rPr lang="en-US" sz="36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prepare for boards?</a:t>
            </a:r>
          </a:p>
        </p:txBody>
      </p:sp>
    </p:spTree>
    <p:extLst>
      <p:ext uri="{BB962C8B-B14F-4D97-AF65-F5344CB8AC3E}">
        <p14:creationId xmlns:p14="http://schemas.microsoft.com/office/powerpoint/2010/main" val="3835571640"/>
      </p:ext>
    </p:extLst>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How do students prepare for boards?</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8" name="TextBox 7"/>
          <p:cNvSpPr txBox="1"/>
          <p:nvPr/>
        </p:nvSpPr>
        <p:spPr>
          <a:xfrm>
            <a:off x="238539" y="1317228"/>
            <a:ext cx="8812695" cy="341632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kern="1200" noProof="0" dirty="0">
                <a:solidFill>
                  <a:prstClr val="black"/>
                </a:solidFill>
                <a:latin typeface="+mn-lt"/>
                <a:ea typeface="+mn-ea"/>
                <a:rtl val="0"/>
              </a:rPr>
              <a:t>480 </a:t>
            </a:r>
            <a:r>
              <a:rPr kumimoji="0" lang="en-US" sz="1800" b="0" i="0" u="none" strike="noStrike" kern="1200" cap="none" spc="0" normalizeH="0" baseline="0" noProof="0" dirty="0">
                <a:ln>
                  <a:noFill/>
                </a:ln>
                <a:solidFill>
                  <a:prstClr val="black"/>
                </a:solidFill>
                <a:effectLst/>
                <a:uLnTx/>
                <a:uFillTx/>
                <a:latin typeface="+mn-lt"/>
                <a:ea typeface="+mn-ea"/>
                <a:sym typeface="Arial"/>
                <a:rtl val="0"/>
              </a:rPr>
              <a:t>students in the Class of 2022 at VCOM took COMLEX Level 1 during the summer of 2020 </a:t>
            </a:r>
            <a:r>
              <a:rPr lang="en-US" sz="1800" kern="1200" noProof="0" dirty="0">
                <a:solidFill>
                  <a:prstClr val="black"/>
                </a:solidFill>
                <a:latin typeface="+mn-lt"/>
                <a:ea typeface="+mn-ea"/>
                <a:rtl val="0"/>
              </a:rPr>
              <a:t>(5 scores outstanding)</a:t>
            </a:r>
            <a:r>
              <a:rPr kumimoji="0" lang="en-US" sz="1800" b="0" i="0" u="none" strike="noStrike" kern="1200" cap="none" spc="0" normalizeH="0" baseline="0" noProof="0" dirty="0">
                <a:ln>
                  <a:noFill/>
                </a:ln>
                <a:solidFill>
                  <a:prstClr val="black"/>
                </a:solidFill>
                <a:effectLst/>
                <a:uLnTx/>
                <a:uFillTx/>
                <a:latin typeface="+mn-lt"/>
                <a:ea typeface="+mn-ea"/>
                <a:sym typeface="Arial"/>
                <a:rtl val="0"/>
              </a:rPr>
              <a: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kern="1200" dirty="0">
                <a:solidFill>
                  <a:prstClr val="black"/>
                </a:solidFill>
                <a:latin typeface="+mn-lt"/>
                <a:ea typeface="+mn-ea"/>
              </a:rPr>
              <a:t>248 students (49%) in the Class of 2022 at VCOM took USMLE Step 1 during the summer of 2020</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sym typeface="Arial"/>
                <a:rtl val="0"/>
              </a:rPr>
              <a:t>473 students answered a survey about their board preparation and the resources they used.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sym typeface="Arial"/>
                <a:rtl val="0"/>
              </a:rPr>
              <a:t>This presentation will share</a:t>
            </a:r>
            <a:r>
              <a:rPr kumimoji="0" lang="en-US" sz="1800" b="0" i="0" u="none" strike="noStrike" kern="1200" cap="none" spc="0" normalizeH="0" noProof="0" dirty="0">
                <a:ln>
                  <a:noFill/>
                </a:ln>
                <a:solidFill>
                  <a:prstClr val="black"/>
                </a:solidFill>
                <a:effectLst/>
                <a:uLnTx/>
                <a:uFillTx/>
                <a:latin typeface="+mn-lt"/>
                <a:ea typeface="+mn-ea"/>
                <a:sym typeface="Arial"/>
                <a:rtl val="0"/>
              </a:rPr>
              <a:t> the survey data</a:t>
            </a:r>
            <a:endParaRPr lang="en-US" sz="1800" kern="1200" dirty="0">
              <a:solidFill>
                <a:prstClr val="black"/>
              </a:solidFill>
              <a:latin typeface="+mn-lt"/>
              <a:ea typeface="+mn-ea"/>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sym typeface="Arial"/>
                <a:rtl val="0"/>
              </a:rPr>
              <a:t>This information is collected from all 3 VCOM campuses</a:t>
            </a:r>
          </a:p>
        </p:txBody>
      </p:sp>
    </p:spTree>
    <p:extLst>
      <p:ext uri="{BB962C8B-B14F-4D97-AF65-F5344CB8AC3E}">
        <p14:creationId xmlns:p14="http://schemas.microsoft.com/office/powerpoint/2010/main" val="1904172959"/>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
        <p:cNvGrpSpPr/>
        <p:nvPr/>
      </p:nvGrpSpPr>
      <p:grpSpPr>
        <a:xfrm>
          <a:off x="0" y="0"/>
          <a:ext cx="0" cy="0"/>
          <a:chOff x="0" y="0"/>
          <a:chExt cx="0" cy="0"/>
        </a:xfrm>
      </p:grpSpPr>
      <p:cxnSp>
        <p:nvCxnSpPr>
          <p:cNvPr id="32" name="Shape 32"/>
          <p:cNvCxnSpPr/>
          <p:nvPr/>
        </p:nvCxnSpPr>
        <p:spPr>
          <a:xfrm rot="10800000" flipH="1">
            <a:off x="-67550" y="3989979"/>
            <a:ext cx="9256799" cy="22800"/>
          </a:xfrm>
          <a:prstGeom prst="straightConnector1">
            <a:avLst/>
          </a:prstGeom>
          <a:noFill/>
          <a:ln w="152400" cap="flat" cmpd="sng">
            <a:solidFill>
              <a:srgbClr val="002F87"/>
            </a:solidFill>
            <a:prstDash val="solid"/>
            <a:round/>
            <a:headEnd type="none" w="lg" len="lg"/>
            <a:tailEnd type="none" w="lg" len="lg"/>
          </a:ln>
        </p:spPr>
      </p:cxnSp>
      <p:cxnSp>
        <p:nvCxnSpPr>
          <p:cNvPr id="6" name="Shape 32"/>
          <p:cNvCxnSpPr/>
          <p:nvPr/>
        </p:nvCxnSpPr>
        <p:spPr>
          <a:xfrm flipV="1">
            <a:off x="-56400" y="4138833"/>
            <a:ext cx="924564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10" name="Rectangle 9"/>
          <p:cNvSpPr/>
          <p:nvPr/>
        </p:nvSpPr>
        <p:spPr>
          <a:xfrm>
            <a:off x="1584782" y="1376534"/>
            <a:ext cx="5952142"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Start of preparation </a:t>
            </a:r>
          </a:p>
          <a:p>
            <a:pPr algn="ctr"/>
            <a:r>
              <a:rPr lang="en-US" sz="36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for all </a:t>
            </a:r>
            <a:r>
              <a:rPr lang="en-US" sz="3600" b="1" kern="1200" cap="all" dirty="0" err="1">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gpa</a:t>
            </a:r>
            <a:r>
              <a:rPr lang="en-US" sz="36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 groups</a:t>
            </a:r>
          </a:p>
        </p:txBody>
      </p:sp>
    </p:spTree>
    <p:extLst>
      <p:ext uri="{BB962C8B-B14F-4D97-AF65-F5344CB8AC3E}">
        <p14:creationId xmlns:p14="http://schemas.microsoft.com/office/powerpoint/2010/main" val="3752956603"/>
      </p:ext>
    </p:extLst>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
        <p:cNvGrpSpPr/>
        <p:nvPr/>
      </p:nvGrpSpPr>
      <p:grpSpPr>
        <a:xfrm>
          <a:off x="0" y="0"/>
          <a:ext cx="0" cy="0"/>
          <a:chOff x="0" y="0"/>
          <a:chExt cx="0" cy="0"/>
        </a:xfrm>
      </p:grpSpPr>
      <p:cxnSp>
        <p:nvCxnSpPr>
          <p:cNvPr id="32" name="Shape 32"/>
          <p:cNvCxnSpPr/>
          <p:nvPr/>
        </p:nvCxnSpPr>
        <p:spPr>
          <a:xfrm rot="10800000" flipH="1">
            <a:off x="-67550" y="3989979"/>
            <a:ext cx="9256799" cy="22800"/>
          </a:xfrm>
          <a:prstGeom prst="straightConnector1">
            <a:avLst/>
          </a:prstGeom>
          <a:noFill/>
          <a:ln w="152400" cap="flat" cmpd="sng">
            <a:solidFill>
              <a:srgbClr val="002F87"/>
            </a:solidFill>
            <a:prstDash val="solid"/>
            <a:round/>
            <a:headEnd type="none" w="lg" len="lg"/>
            <a:tailEnd type="none" w="lg" len="lg"/>
          </a:ln>
        </p:spPr>
      </p:cxnSp>
      <p:cxnSp>
        <p:nvCxnSpPr>
          <p:cNvPr id="6" name="Shape 32"/>
          <p:cNvCxnSpPr/>
          <p:nvPr/>
        </p:nvCxnSpPr>
        <p:spPr>
          <a:xfrm flipV="1">
            <a:off x="-56400" y="4138833"/>
            <a:ext cx="924564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10" name="Rectangle 9"/>
          <p:cNvSpPr/>
          <p:nvPr/>
        </p:nvSpPr>
        <p:spPr>
          <a:xfrm>
            <a:off x="3455418" y="1813503"/>
            <a:ext cx="2210862"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COMSAE</a:t>
            </a:r>
          </a:p>
        </p:txBody>
      </p:sp>
    </p:spTree>
    <p:extLst>
      <p:ext uri="{BB962C8B-B14F-4D97-AF65-F5344CB8AC3E}">
        <p14:creationId xmlns:p14="http://schemas.microsoft.com/office/powerpoint/2010/main" val="49103060"/>
      </p:ext>
    </p:extLst>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dirty="0"/>
          </a:p>
        </p:txBody>
      </p:sp>
      <p:sp>
        <p:nvSpPr>
          <p:cNvPr id="39" name="Shape 39"/>
          <p:cNvSpPr txBox="1">
            <a:spLocks noGrp="1"/>
          </p:cNvSpPr>
          <p:nvPr>
            <p:ph type="title"/>
          </p:nvPr>
        </p:nvSpPr>
        <p:spPr>
          <a:xfrm>
            <a:off x="0" y="-113258"/>
            <a:ext cx="9052560" cy="857400"/>
          </a:xfrm>
          <a:prstGeom prst="rect">
            <a:avLst/>
          </a:prstGeom>
        </p:spPr>
        <p:txBody>
          <a:bodyPr lIns="91425" tIns="91425" rIns="91425" bIns="91425" anchor="b" anchorCtr="0">
            <a:noAutofit/>
          </a:bodyPr>
          <a:lstStyle/>
          <a:p>
            <a:r>
              <a:rPr lang="en-US" sz="2400" dirty="0">
                <a:solidFill>
                  <a:srgbClr val="FFFFFF"/>
                </a:solidFill>
              </a:rPr>
              <a:t>When did students start preparing for boards?</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10" name="Chart 9"/>
          <p:cNvGraphicFramePr/>
          <p:nvPr>
            <p:extLst>
              <p:ext uri="{D42A27DB-BD31-4B8C-83A1-F6EECF244321}">
                <p14:modId xmlns:p14="http://schemas.microsoft.com/office/powerpoint/2010/main" val="2178972380"/>
              </p:ext>
            </p:extLst>
          </p:nvPr>
        </p:nvGraphicFramePr>
        <p:xfrm>
          <a:off x="838200" y="1019405"/>
          <a:ext cx="6942298" cy="4088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3906065"/>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dirty="0"/>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2400" dirty="0">
                <a:solidFill>
                  <a:srgbClr val="FFFFFF"/>
                </a:solidFill>
              </a:rPr>
              <a:t>Of the 54% that started prepping in Block 5…</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8" name="Chart 7"/>
          <p:cNvGraphicFramePr/>
          <p:nvPr>
            <p:extLst>
              <p:ext uri="{D42A27DB-BD31-4B8C-83A1-F6EECF244321}">
                <p14:modId xmlns:p14="http://schemas.microsoft.com/office/powerpoint/2010/main" val="2152330243"/>
              </p:ext>
            </p:extLst>
          </p:nvPr>
        </p:nvGraphicFramePr>
        <p:xfrm>
          <a:off x="679574" y="1151598"/>
          <a:ext cx="7672049" cy="3991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3916335"/>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3000" dirty="0">
                <a:solidFill>
                  <a:srgbClr val="FFFFFF"/>
                </a:solidFill>
              </a:rPr>
              <a:t>Advice About Your Study Plan</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8" name="TextBox 7">
            <a:extLst>
              <a:ext uri="{FF2B5EF4-FFF2-40B4-BE49-F238E27FC236}">
                <a16:creationId xmlns:a16="http://schemas.microsoft.com/office/drawing/2014/main" id="{2369B1B0-5C6C-4D88-AF3C-B29803E9D8A6}"/>
              </a:ext>
            </a:extLst>
          </p:cNvPr>
          <p:cNvSpPr txBox="1"/>
          <p:nvPr/>
        </p:nvSpPr>
        <p:spPr>
          <a:xfrm>
            <a:off x="134373" y="1019405"/>
            <a:ext cx="8762452" cy="4185761"/>
          </a:xfrm>
          <a:prstGeom prst="rect">
            <a:avLst/>
          </a:prstGeom>
          <a:noFill/>
        </p:spPr>
        <p:txBody>
          <a:bodyPr wrap="square">
            <a:spAutoFit/>
          </a:bodyPr>
          <a:lstStyle/>
          <a:p>
            <a:pPr marL="285750" indent="-285750">
              <a:buFont typeface="Arial" panose="020B0604020202020204" pitchFamily="34" charset="0"/>
              <a:buChar char="•"/>
            </a:pPr>
            <a:r>
              <a:rPr lang="en-US" dirty="0"/>
              <a:t>Start Early!!!!!!</a:t>
            </a:r>
          </a:p>
          <a:p>
            <a:pPr marL="285750" indent="-285750">
              <a:buFont typeface="Arial" panose="020B0604020202020204" pitchFamily="34" charset="0"/>
              <a:buChar char="•"/>
            </a:pPr>
            <a:r>
              <a:rPr lang="en-US" dirty="0"/>
              <a:t>Begin sketchy micro/pharm early so you have those down and have more time for questions/review later.</a:t>
            </a:r>
          </a:p>
          <a:p>
            <a:pPr marL="285750" indent="-285750">
              <a:buFont typeface="Arial" panose="020B0604020202020204" pitchFamily="34" charset="0"/>
              <a:buChar char="•"/>
            </a:pPr>
            <a:r>
              <a:rPr lang="en-US" dirty="0" err="1"/>
              <a:t>Comlex</a:t>
            </a:r>
            <a:r>
              <a:rPr lang="en-US" dirty="0"/>
              <a:t> is very different from </a:t>
            </a:r>
            <a:r>
              <a:rPr lang="en-US" dirty="0" err="1"/>
              <a:t>usmle</a:t>
            </a:r>
            <a:r>
              <a:rPr lang="en-US" dirty="0"/>
              <a:t>, studying for one test DOES not prepare you for the other test. You have to actually study for both. Some of the information is obviously the same, but the style and manner in which questions are asked is so vastly different that you really need dedicated study time for each test.</a:t>
            </a:r>
          </a:p>
          <a:p>
            <a:pPr marL="285750" indent="-285750">
              <a:buFont typeface="Arial" panose="020B0604020202020204" pitchFamily="34" charset="0"/>
              <a:buChar char="•"/>
            </a:pPr>
            <a:r>
              <a:rPr lang="en-US" dirty="0"/>
              <a:t>Do not rush your preparations. Learning it while going through the curriculum and building a strong foundation is the best way to excel on this test.</a:t>
            </a:r>
          </a:p>
          <a:p>
            <a:pPr marL="285750" indent="-285750">
              <a:buFont typeface="Arial" panose="020B0604020202020204" pitchFamily="34" charset="0"/>
              <a:buChar char="•"/>
            </a:pPr>
            <a:r>
              <a:rPr lang="en-US" dirty="0"/>
              <a:t>Supplement Boards and Beyond videos, First Aid, or Sketchy (micro, pharm, path) throughout the blocks in 2nd year if there is time. Doing this made board studying a little easier since I had already covered some of the material throughout year 2 blocks. </a:t>
            </a:r>
          </a:p>
          <a:p>
            <a:pPr marL="285750" indent="-285750">
              <a:buFont typeface="Arial" panose="020B0604020202020204" pitchFamily="34" charset="0"/>
              <a:buChar char="•"/>
            </a:pPr>
            <a:r>
              <a:rPr lang="en-US" dirty="0"/>
              <a:t>Don't slack off. I had a lot of friends who judged me for starting on time and sticking to my schedule, but it worked out really well for me. The time you put in will reflect in your scores, assuming you are actually spending quality time studying. </a:t>
            </a:r>
          </a:p>
          <a:p>
            <a:pPr marL="285750" indent="-285750">
              <a:buFont typeface="Arial" panose="020B0604020202020204" pitchFamily="34" charset="0"/>
              <a:buChar char="•"/>
            </a:pPr>
            <a:r>
              <a:rPr lang="en-US" dirty="0"/>
              <a:t>Finish study materials (video series and first aid) a few weeks early so there are two weeks to only review and so only questions</a:t>
            </a:r>
          </a:p>
          <a:p>
            <a:pPr marL="285750" indent="-285750">
              <a:buFont typeface="Arial" panose="020B0604020202020204" pitchFamily="34" charset="0"/>
              <a:buChar char="•"/>
            </a:pPr>
            <a:r>
              <a:rPr lang="en-US" dirty="0"/>
              <a:t>I think the most important thing is to plan out your content review so that you can adequately cover it all. I did not, and it hurt me in the long run. </a:t>
            </a:r>
          </a:p>
          <a:p>
            <a:pPr marL="285750" indent="-285750">
              <a:buFont typeface="Arial" panose="020B0604020202020204" pitchFamily="34" charset="0"/>
              <a:buChar char="•"/>
            </a:pPr>
            <a:r>
              <a:rPr lang="en-US" dirty="0"/>
              <a:t>It is never to early to start, even if you are just doing the bare minimum.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77957140"/>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
        <p:cNvGrpSpPr/>
        <p:nvPr/>
      </p:nvGrpSpPr>
      <p:grpSpPr>
        <a:xfrm>
          <a:off x="0" y="0"/>
          <a:ext cx="0" cy="0"/>
          <a:chOff x="0" y="0"/>
          <a:chExt cx="0" cy="0"/>
        </a:xfrm>
      </p:grpSpPr>
      <p:cxnSp>
        <p:nvCxnSpPr>
          <p:cNvPr id="32" name="Shape 32"/>
          <p:cNvCxnSpPr/>
          <p:nvPr/>
        </p:nvCxnSpPr>
        <p:spPr>
          <a:xfrm rot="10800000" flipH="1">
            <a:off x="-67550" y="3989979"/>
            <a:ext cx="9256799" cy="22800"/>
          </a:xfrm>
          <a:prstGeom prst="straightConnector1">
            <a:avLst/>
          </a:prstGeom>
          <a:noFill/>
          <a:ln w="152400" cap="flat" cmpd="sng">
            <a:solidFill>
              <a:srgbClr val="002F87"/>
            </a:solidFill>
            <a:prstDash val="solid"/>
            <a:round/>
            <a:headEnd type="none" w="lg" len="lg"/>
            <a:tailEnd type="none" w="lg" len="lg"/>
          </a:ln>
        </p:spPr>
      </p:cxnSp>
      <p:cxnSp>
        <p:nvCxnSpPr>
          <p:cNvPr id="6" name="Shape 32"/>
          <p:cNvCxnSpPr/>
          <p:nvPr/>
        </p:nvCxnSpPr>
        <p:spPr>
          <a:xfrm flipV="1">
            <a:off x="-56400" y="4138833"/>
            <a:ext cx="924564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10" name="Rectangle 9"/>
          <p:cNvSpPr/>
          <p:nvPr/>
        </p:nvSpPr>
        <p:spPr>
          <a:xfrm>
            <a:off x="3057869" y="1376534"/>
            <a:ext cx="3005951"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effectLst/>
                <a:uLnTx/>
                <a:uFillTx/>
                <a:latin typeface="Times New Roman"/>
                <a:ea typeface="+mn-ea"/>
                <a:cs typeface="Arial"/>
                <a:sym typeface="Arial"/>
                <a:rtl val="0"/>
              </a:rPr>
              <a:t>resources</a:t>
            </a:r>
          </a:p>
        </p:txBody>
      </p:sp>
    </p:spTree>
    <p:extLst>
      <p:ext uri="{BB962C8B-B14F-4D97-AF65-F5344CB8AC3E}">
        <p14:creationId xmlns:p14="http://schemas.microsoft.com/office/powerpoint/2010/main" val="2966168178"/>
      </p:ext>
    </p:extLst>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dirty="0"/>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3000" dirty="0">
                <a:solidFill>
                  <a:srgbClr val="FFFFFF"/>
                </a:solidFill>
              </a:rPr>
              <a:t>Use of Comprehensive Review Programs</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10" name="Content Placeholder 6"/>
          <p:cNvGraphicFramePr>
            <a:graphicFrameLocks/>
          </p:cNvGraphicFramePr>
          <p:nvPr>
            <p:extLst>
              <p:ext uri="{D42A27DB-BD31-4B8C-83A1-F6EECF244321}">
                <p14:modId xmlns:p14="http://schemas.microsoft.com/office/powerpoint/2010/main" val="3124032921"/>
              </p:ext>
            </p:extLst>
          </p:nvPr>
        </p:nvGraphicFramePr>
        <p:xfrm>
          <a:off x="330792" y="1019405"/>
          <a:ext cx="8233148" cy="404404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250769" y="1322364"/>
            <a:ext cx="4018566" cy="3077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Shows number of students who used the resource</a:t>
            </a:r>
          </a:p>
        </p:txBody>
      </p:sp>
    </p:spTree>
    <p:extLst>
      <p:ext uri="{BB962C8B-B14F-4D97-AF65-F5344CB8AC3E}">
        <p14:creationId xmlns:p14="http://schemas.microsoft.com/office/powerpoint/2010/main" val="336244244"/>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dirty="0"/>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3000" dirty="0">
                <a:solidFill>
                  <a:srgbClr val="FFFFFF"/>
                </a:solidFill>
              </a:rPr>
              <a:t>Use of Other Resources</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10" name="Content Placeholder 6"/>
          <p:cNvGraphicFramePr>
            <a:graphicFrameLocks/>
          </p:cNvGraphicFramePr>
          <p:nvPr>
            <p:extLst>
              <p:ext uri="{D42A27DB-BD31-4B8C-83A1-F6EECF244321}">
                <p14:modId xmlns:p14="http://schemas.microsoft.com/office/powerpoint/2010/main" val="2288695882"/>
              </p:ext>
            </p:extLst>
          </p:nvPr>
        </p:nvGraphicFramePr>
        <p:xfrm>
          <a:off x="330792" y="1019405"/>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5647536"/>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2400" dirty="0">
                <a:solidFill>
                  <a:srgbClr val="FFFFFF"/>
                </a:solidFill>
              </a:rPr>
              <a:t>Core Resources</a:t>
            </a:r>
          </a:p>
        </p:txBody>
      </p:sp>
      <p:cxnSp>
        <p:nvCxnSpPr>
          <p:cNvPr id="40" name="Shape 40"/>
          <p:cNvCxnSpPr/>
          <p:nvPr/>
        </p:nvCxnSpPr>
        <p:spPr>
          <a:xfrm rot="10800000" flipH="1">
            <a:off x="-53325"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8" name="TextBox 7"/>
          <p:cNvSpPr txBox="1"/>
          <p:nvPr/>
        </p:nvSpPr>
        <p:spPr>
          <a:xfrm>
            <a:off x="136480" y="1259908"/>
            <a:ext cx="8758237" cy="3539430"/>
          </a:xfrm>
          <a:prstGeom prst="rect">
            <a:avLst/>
          </a:prstGeom>
          <a:noFill/>
        </p:spPr>
        <p:txBody>
          <a:bodyPr wrap="square" numCol="1"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sym typeface="Arial"/>
                <a:rtl val="0"/>
              </a:rPr>
              <a:t>While</a:t>
            </a:r>
            <a:r>
              <a:rPr kumimoji="0" lang="en-US" sz="1600" b="0" i="0" u="none" strike="noStrike" kern="1200" cap="none" spc="0" normalizeH="0" noProof="0" dirty="0">
                <a:ln>
                  <a:noFill/>
                </a:ln>
                <a:solidFill>
                  <a:prstClr val="black"/>
                </a:solidFill>
                <a:effectLst/>
                <a:uLnTx/>
                <a:uFillTx/>
                <a:latin typeface="+mj-lt"/>
                <a:ea typeface="+mn-ea"/>
                <a:sym typeface="Arial"/>
                <a:rtl val="0"/>
              </a:rPr>
              <a:t> the previous slide listed the most recommended and utilized resources, there were quite a few of them.</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kern="1200" baseline="0" dirty="0">
              <a:solidFill>
                <a:prstClr val="black"/>
              </a:solidFill>
              <a:latin typeface="+mj-lt"/>
              <a:ea typeface="+mn-ea"/>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600" kern="1200" dirty="0">
                <a:solidFill>
                  <a:prstClr val="black"/>
                </a:solidFill>
                <a:latin typeface="+mj-lt"/>
                <a:ea typeface="+mn-ea"/>
              </a:rPr>
              <a:t>Many students who answered the survey cautioned against using too many resources.</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j-lt"/>
              <a:ea typeface="+mn-ea"/>
              <a:sym typeface="Arial"/>
              <a:rtl val="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600" kern="1200" dirty="0">
                <a:solidFill>
                  <a:prstClr val="black"/>
                </a:solidFill>
                <a:latin typeface="+mj-lt"/>
                <a:ea typeface="+mn-ea"/>
              </a:rPr>
              <a:t>Most students have a core set of resources that consists of the following:</a:t>
            </a:r>
          </a:p>
          <a:p>
            <a:pPr marL="741363" lvl="0" indent="-285750" algn="just" defTabSz="685800">
              <a:buFont typeface="Arial" panose="020B0604020202020204" pitchFamily="34" charset="0"/>
              <a:buChar char="•"/>
              <a:defRPr/>
            </a:pPr>
            <a:r>
              <a:rPr lang="en-US" sz="1600" kern="1200" dirty="0">
                <a:solidFill>
                  <a:prstClr val="black"/>
                </a:solidFill>
                <a:latin typeface="+mj-lt"/>
                <a:ea typeface="+mn-ea"/>
              </a:rPr>
              <a:t>OMT Review by Robert G. </a:t>
            </a:r>
            <a:r>
              <a:rPr lang="en-US" sz="1600" kern="1200" dirty="0" err="1">
                <a:solidFill>
                  <a:prstClr val="black"/>
                </a:solidFill>
                <a:latin typeface="+mj-lt"/>
                <a:ea typeface="+mn-ea"/>
              </a:rPr>
              <a:t>Savarese</a:t>
            </a:r>
            <a:endParaRPr lang="en-US" sz="1600" kern="1200" dirty="0">
              <a:solidFill>
                <a:prstClr val="black"/>
              </a:solidFill>
              <a:latin typeface="+mj-lt"/>
              <a:ea typeface="+mn-ea"/>
            </a:endParaRPr>
          </a:p>
          <a:p>
            <a:pPr marL="741363" lvl="0" indent="-285750" algn="just" defTabSz="685800">
              <a:buFont typeface="Arial" panose="020B0604020202020204" pitchFamily="34" charset="0"/>
              <a:buChar char="•"/>
              <a:defRPr/>
            </a:pPr>
            <a:r>
              <a:rPr lang="en-US" sz="1600" kern="1200" dirty="0">
                <a:solidFill>
                  <a:prstClr val="black"/>
                </a:solidFill>
                <a:latin typeface="+mj-lt"/>
                <a:ea typeface="+mn-ea"/>
              </a:rPr>
              <a:t>First Aid for the USMLE Step 1 </a:t>
            </a:r>
          </a:p>
          <a:p>
            <a:pPr marL="741363" lvl="0" indent="-285750" algn="just" defTabSz="685800">
              <a:buFont typeface="Arial" panose="020B0604020202020204" pitchFamily="34" charset="0"/>
              <a:buChar char="•"/>
              <a:defRPr/>
            </a:pPr>
            <a:r>
              <a:rPr lang="en-US" sz="1600" kern="1200" dirty="0" err="1">
                <a:solidFill>
                  <a:prstClr val="black"/>
                </a:solidFill>
                <a:latin typeface="+mj-lt"/>
                <a:ea typeface="+mn-ea"/>
              </a:rPr>
              <a:t>Pathoma</a:t>
            </a:r>
            <a:r>
              <a:rPr lang="en-US" sz="1600" kern="1200" dirty="0">
                <a:solidFill>
                  <a:prstClr val="black"/>
                </a:solidFill>
                <a:latin typeface="+mj-lt"/>
                <a:ea typeface="+mn-ea"/>
              </a:rPr>
              <a:t> </a:t>
            </a:r>
          </a:p>
          <a:p>
            <a:pPr marL="741363" lvl="0" indent="-285750" algn="just" defTabSz="685800">
              <a:buFont typeface="Arial" panose="020B0604020202020204" pitchFamily="34" charset="0"/>
              <a:buChar char="•"/>
              <a:defRPr/>
            </a:pPr>
            <a:r>
              <a:rPr lang="en-US" sz="1600" kern="1200" dirty="0">
                <a:solidFill>
                  <a:prstClr val="black"/>
                </a:solidFill>
                <a:latin typeface="+mj-lt"/>
                <a:ea typeface="+mn-ea"/>
              </a:rPr>
              <a:t>Something for Micro and Pharm (i.e. sketchy, flash cards, tables)</a:t>
            </a:r>
          </a:p>
          <a:p>
            <a:pPr marL="741363" lvl="0" indent="-285750" algn="just" defTabSz="685800">
              <a:buFont typeface="Arial" panose="020B0604020202020204" pitchFamily="34" charset="0"/>
              <a:buChar char="•"/>
              <a:defRPr/>
            </a:pPr>
            <a:r>
              <a:rPr lang="en-US" sz="1600" kern="1200" dirty="0">
                <a:solidFill>
                  <a:prstClr val="black"/>
                </a:solidFill>
                <a:latin typeface="+mj-lt"/>
                <a:ea typeface="+mn-ea"/>
              </a:rPr>
              <a:t>2 question banks</a:t>
            </a:r>
          </a:p>
          <a:p>
            <a:pPr marL="741363" lvl="0" indent="-285750" algn="just" defTabSz="685800">
              <a:buFont typeface="Arial" panose="020B0604020202020204" pitchFamily="34" charset="0"/>
              <a:buChar char="•"/>
              <a:defRPr/>
            </a:pPr>
            <a:r>
              <a:rPr lang="en-US" sz="1600" kern="1200" dirty="0">
                <a:solidFill>
                  <a:prstClr val="black"/>
                </a:solidFill>
                <a:latin typeface="+mj-lt"/>
                <a:ea typeface="+mn-ea"/>
              </a:rPr>
              <a:t>A board prep program with videos (i.e. Boards and Beyond, USMLE Rx)</a:t>
            </a:r>
          </a:p>
          <a:p>
            <a:pPr marL="285750" lvl="0" indent="-285750" algn="just" defTabSz="685800">
              <a:buFont typeface="Arial" panose="020B0604020202020204" pitchFamily="34" charset="0"/>
              <a:buChar char="•"/>
              <a:defRPr/>
            </a:pPr>
            <a:endParaRPr lang="en-US" sz="1600" kern="1200" dirty="0">
              <a:solidFill>
                <a:prstClr val="black"/>
              </a:solidFill>
              <a:latin typeface="Times New Roman"/>
              <a:ea typeface="+mn-ea"/>
            </a:endParaRP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Times New Roman"/>
              <a:ea typeface="+mn-ea"/>
              <a:cs typeface="Arial"/>
              <a:sym typeface="Arial"/>
              <a:rtl val="0"/>
            </a:endParaRPr>
          </a:p>
        </p:txBody>
      </p:sp>
    </p:spTree>
    <p:extLst>
      <p:ext uri="{BB962C8B-B14F-4D97-AF65-F5344CB8AC3E}">
        <p14:creationId xmlns:p14="http://schemas.microsoft.com/office/powerpoint/2010/main" val="737346746"/>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
        <p:cNvGrpSpPr/>
        <p:nvPr/>
      </p:nvGrpSpPr>
      <p:grpSpPr>
        <a:xfrm>
          <a:off x="0" y="0"/>
          <a:ext cx="0" cy="0"/>
          <a:chOff x="0" y="0"/>
          <a:chExt cx="0" cy="0"/>
        </a:xfrm>
      </p:grpSpPr>
      <p:cxnSp>
        <p:nvCxnSpPr>
          <p:cNvPr id="32" name="Shape 32"/>
          <p:cNvCxnSpPr/>
          <p:nvPr/>
        </p:nvCxnSpPr>
        <p:spPr>
          <a:xfrm rot="10800000" flipH="1">
            <a:off x="-67550" y="3989979"/>
            <a:ext cx="9256799" cy="22800"/>
          </a:xfrm>
          <a:prstGeom prst="straightConnector1">
            <a:avLst/>
          </a:prstGeom>
          <a:noFill/>
          <a:ln w="152400" cap="flat" cmpd="sng">
            <a:solidFill>
              <a:srgbClr val="002F87"/>
            </a:solidFill>
            <a:prstDash val="solid"/>
            <a:round/>
            <a:headEnd type="none" w="lg" len="lg"/>
            <a:tailEnd type="none" w="lg" len="lg"/>
          </a:ln>
        </p:spPr>
      </p:cxnSp>
      <p:cxnSp>
        <p:nvCxnSpPr>
          <p:cNvPr id="6" name="Shape 32"/>
          <p:cNvCxnSpPr/>
          <p:nvPr/>
        </p:nvCxnSpPr>
        <p:spPr>
          <a:xfrm flipV="1">
            <a:off x="-56400" y="4138833"/>
            <a:ext cx="924564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10" name="Rectangle 9"/>
          <p:cNvSpPr/>
          <p:nvPr/>
        </p:nvSpPr>
        <p:spPr>
          <a:xfrm>
            <a:off x="1858826" y="1376534"/>
            <a:ext cx="5404043"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Practice questions</a:t>
            </a:r>
          </a:p>
        </p:txBody>
      </p:sp>
    </p:spTree>
    <p:extLst>
      <p:ext uri="{BB962C8B-B14F-4D97-AF65-F5344CB8AC3E}">
        <p14:creationId xmlns:p14="http://schemas.microsoft.com/office/powerpoint/2010/main" val="4163396334"/>
      </p:ext>
    </p:extLst>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dirty="0"/>
          </a:p>
        </p:txBody>
      </p:sp>
      <p:sp>
        <p:nvSpPr>
          <p:cNvPr id="39" name="Shape 39"/>
          <p:cNvSpPr txBox="1">
            <a:spLocks noGrp="1"/>
          </p:cNvSpPr>
          <p:nvPr>
            <p:ph type="title"/>
          </p:nvPr>
        </p:nvSpPr>
        <p:spPr>
          <a:xfrm>
            <a:off x="0" y="-61946"/>
            <a:ext cx="8567198" cy="857400"/>
          </a:xfrm>
          <a:prstGeom prst="rect">
            <a:avLst/>
          </a:prstGeom>
        </p:spPr>
        <p:txBody>
          <a:bodyPr lIns="91425" tIns="91425" rIns="91425" bIns="91425" anchor="b" anchorCtr="0">
            <a:noAutofit/>
          </a:bodyPr>
          <a:lstStyle/>
          <a:p>
            <a:r>
              <a:rPr lang="en-US" sz="2800" dirty="0">
                <a:solidFill>
                  <a:srgbClr val="FFFFFF"/>
                </a:solidFill>
              </a:rPr>
              <a:t>How many questions did they do?</a:t>
            </a:r>
          </a:p>
        </p:txBody>
      </p:sp>
      <p:cxnSp>
        <p:nvCxnSpPr>
          <p:cNvPr id="40" name="Shape 40"/>
          <p:cNvCxnSpPr/>
          <p:nvPr/>
        </p:nvCxnSpPr>
        <p:spPr>
          <a:xfrm rot="10800000" flipH="1">
            <a:off x="-112799" y="735598"/>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8" name="Content Placeholder 6"/>
          <p:cNvGraphicFramePr>
            <a:graphicFrameLocks/>
          </p:cNvGraphicFramePr>
          <p:nvPr>
            <p:extLst>
              <p:ext uri="{D42A27DB-BD31-4B8C-83A1-F6EECF244321}">
                <p14:modId xmlns:p14="http://schemas.microsoft.com/office/powerpoint/2010/main" val="245283191"/>
              </p:ext>
            </p:extLst>
          </p:nvPr>
        </p:nvGraphicFramePr>
        <p:xfrm>
          <a:off x="223935" y="907429"/>
          <a:ext cx="8343263" cy="4236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3719871"/>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dirty="0"/>
          </a:p>
        </p:txBody>
      </p:sp>
      <p:sp>
        <p:nvSpPr>
          <p:cNvPr id="39" name="Shape 39"/>
          <p:cNvSpPr txBox="1">
            <a:spLocks noGrp="1"/>
          </p:cNvSpPr>
          <p:nvPr>
            <p:ph type="title"/>
          </p:nvPr>
        </p:nvSpPr>
        <p:spPr>
          <a:xfrm>
            <a:off x="0" y="-61946"/>
            <a:ext cx="8567198" cy="857400"/>
          </a:xfrm>
          <a:prstGeom prst="rect">
            <a:avLst/>
          </a:prstGeom>
        </p:spPr>
        <p:txBody>
          <a:bodyPr lIns="91425" tIns="91425" rIns="91425" bIns="91425" anchor="b" anchorCtr="0">
            <a:noAutofit/>
          </a:bodyPr>
          <a:lstStyle/>
          <a:p>
            <a:r>
              <a:rPr lang="en-US" sz="2800" dirty="0">
                <a:solidFill>
                  <a:srgbClr val="FFFFFF"/>
                </a:solidFill>
              </a:rPr>
              <a:t>Number of Questions and COMLEX Mean Score</a:t>
            </a:r>
          </a:p>
        </p:txBody>
      </p:sp>
      <p:cxnSp>
        <p:nvCxnSpPr>
          <p:cNvPr id="40" name="Shape 40"/>
          <p:cNvCxnSpPr/>
          <p:nvPr/>
        </p:nvCxnSpPr>
        <p:spPr>
          <a:xfrm rot="10800000" flipH="1">
            <a:off x="-112799" y="735598"/>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8" name="Content Placeholder 6"/>
          <p:cNvGraphicFramePr>
            <a:graphicFrameLocks/>
          </p:cNvGraphicFramePr>
          <p:nvPr>
            <p:extLst>
              <p:ext uri="{D42A27DB-BD31-4B8C-83A1-F6EECF244321}">
                <p14:modId xmlns:p14="http://schemas.microsoft.com/office/powerpoint/2010/main" val="3798748071"/>
              </p:ext>
            </p:extLst>
          </p:nvPr>
        </p:nvGraphicFramePr>
        <p:xfrm>
          <a:off x="223935" y="907429"/>
          <a:ext cx="8343263" cy="4236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9667300"/>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What is COMSAE?</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pic>
        <p:nvPicPr>
          <p:cNvPr id="8" name="Picture 7"/>
          <p:cNvPicPr>
            <a:picLocks noChangeAspect="1"/>
          </p:cNvPicPr>
          <p:nvPr/>
        </p:nvPicPr>
        <p:blipFill>
          <a:blip r:embed="rId3"/>
          <a:stretch>
            <a:fillRect/>
          </a:stretch>
        </p:blipFill>
        <p:spPr>
          <a:xfrm>
            <a:off x="1956549" y="1201096"/>
            <a:ext cx="5118100" cy="1402688"/>
          </a:xfrm>
          <a:prstGeom prst="rect">
            <a:avLst/>
          </a:prstGeom>
        </p:spPr>
      </p:pic>
      <p:sp>
        <p:nvSpPr>
          <p:cNvPr id="10" name="Rectangle 9"/>
          <p:cNvSpPr/>
          <p:nvPr/>
        </p:nvSpPr>
        <p:spPr>
          <a:xfrm>
            <a:off x="394781" y="3112175"/>
            <a:ext cx="8517570" cy="2031325"/>
          </a:xfrm>
          <a:prstGeom prst="rect">
            <a:avLst/>
          </a:prstGeom>
        </p:spPr>
        <p:txBody>
          <a:bodyPr wrap="square">
            <a:spAutoFit/>
          </a:bodyPr>
          <a:lstStyle/>
          <a:p>
            <a:pPr marL="285750" indent="-285750">
              <a:buFont typeface="Arial" panose="020B0604020202020204" pitchFamily="34" charset="0"/>
              <a:buChar char="•"/>
            </a:pPr>
            <a:r>
              <a:rPr lang="en-US" dirty="0"/>
              <a:t>The NBOME's Comprehensive Osteopathic Medical Self-Assessment Examination (COMSAE) is a self-assessment exam intended as an education resource and preparation aid for COMLEX-USA. Osteopathic students and residents use their three-phase COMSAE to prepare to take a COMLEX-USA cognitive examination.</a:t>
            </a:r>
          </a:p>
          <a:p>
            <a:pPr marL="285750" indent="-285750">
              <a:buFont typeface="Arial" panose="020B0604020202020204" pitchFamily="34" charset="0"/>
              <a:buChar char="•"/>
            </a:pPr>
            <a:r>
              <a:rPr lang="en-US" dirty="0"/>
              <a:t>VCOM utilizes COMSAE Phase 1 as the Block 8 end of course Comprehensive Exam</a:t>
            </a:r>
          </a:p>
          <a:p>
            <a:pPr marL="285750" indent="-285750">
              <a:buFont typeface="Arial" panose="020B0604020202020204" pitchFamily="34" charset="0"/>
              <a:buChar char="•"/>
            </a:pPr>
            <a:r>
              <a:rPr lang="en-US" dirty="0"/>
              <a:t>VCOM utilizes COMSAE Phase 2 as the OMS 3 Comprehensive Exam</a:t>
            </a:r>
          </a:p>
          <a:p>
            <a:pPr marL="285750" indent="-285750">
              <a:buFont typeface="Arial" panose="020B0604020202020204" pitchFamily="34" charset="0"/>
              <a:buChar char="•"/>
            </a:pPr>
            <a:r>
              <a:rPr lang="en-US" dirty="0"/>
              <a:t>The passing score is 460 or above</a:t>
            </a:r>
          </a:p>
          <a:p>
            <a:pPr marL="285750" indent="-285750">
              <a:buFont typeface="Arial" panose="020B0604020202020204" pitchFamily="34" charset="0"/>
              <a:buChar char="•"/>
            </a:pPr>
            <a:r>
              <a:rPr lang="en-US" dirty="0"/>
              <a:t>The conditional passing score is 440-459</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08595057"/>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dirty="0"/>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3000" dirty="0">
                <a:solidFill>
                  <a:srgbClr val="FFFFFF"/>
                </a:solidFill>
              </a:rPr>
              <a:t>Question Banks Used by Students</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10" name="Content Placeholder 6"/>
          <p:cNvGraphicFramePr>
            <a:graphicFrameLocks/>
          </p:cNvGraphicFramePr>
          <p:nvPr>
            <p:extLst>
              <p:ext uri="{D42A27DB-BD31-4B8C-83A1-F6EECF244321}">
                <p14:modId xmlns:p14="http://schemas.microsoft.com/office/powerpoint/2010/main" val="678625252"/>
              </p:ext>
            </p:extLst>
          </p:nvPr>
        </p:nvGraphicFramePr>
        <p:xfrm>
          <a:off x="330792" y="1019405"/>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5224093"/>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112800"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112801" y="-22641"/>
            <a:ext cx="8567198" cy="857400"/>
          </a:xfrm>
          <a:prstGeom prst="rect">
            <a:avLst/>
          </a:prstGeom>
        </p:spPr>
        <p:txBody>
          <a:bodyPr lIns="91425" tIns="91425" rIns="91425" bIns="91425" anchor="b" anchorCtr="0">
            <a:noAutofit/>
          </a:bodyPr>
          <a:lstStyle/>
          <a:p>
            <a:r>
              <a:rPr lang="en-US" sz="2400" dirty="0">
                <a:solidFill>
                  <a:srgbClr val="FFFFFF"/>
                </a:solidFill>
              </a:rPr>
              <a:t>Question Bank Ranked as Best Preparing Students for COMLEX Level 1</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4" name="Chart 3"/>
          <p:cNvGraphicFramePr/>
          <p:nvPr>
            <p:extLst>
              <p:ext uri="{D42A27DB-BD31-4B8C-83A1-F6EECF244321}">
                <p14:modId xmlns:p14="http://schemas.microsoft.com/office/powerpoint/2010/main" val="672139636"/>
              </p:ext>
            </p:extLst>
          </p:nvPr>
        </p:nvGraphicFramePr>
        <p:xfrm>
          <a:off x="1276350" y="846630"/>
          <a:ext cx="7048499" cy="4696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788012"/>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3000" dirty="0">
                <a:solidFill>
                  <a:srgbClr val="FFFFFF"/>
                </a:solidFill>
              </a:rPr>
              <a:t>Advice About Questions</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8" name="TextBox 7">
            <a:extLst>
              <a:ext uri="{FF2B5EF4-FFF2-40B4-BE49-F238E27FC236}">
                <a16:creationId xmlns:a16="http://schemas.microsoft.com/office/drawing/2014/main" id="{929CE860-70AF-4059-8CE5-2BA83B3DFF80}"/>
              </a:ext>
            </a:extLst>
          </p:cNvPr>
          <p:cNvSpPr txBox="1"/>
          <p:nvPr/>
        </p:nvSpPr>
        <p:spPr>
          <a:xfrm>
            <a:off x="150819" y="1313920"/>
            <a:ext cx="8729560" cy="3323987"/>
          </a:xfrm>
          <a:prstGeom prst="rect">
            <a:avLst/>
          </a:prstGeom>
          <a:noFill/>
        </p:spPr>
        <p:txBody>
          <a:bodyPr wrap="square">
            <a:spAutoFit/>
          </a:bodyPr>
          <a:lstStyle/>
          <a:p>
            <a:pPr marL="285750" indent="-285750">
              <a:buFont typeface="Arial" panose="020B0604020202020204" pitchFamily="34" charset="0"/>
              <a:buChar char="•"/>
            </a:pPr>
            <a:r>
              <a:rPr lang="en-US" dirty="0"/>
              <a:t>Do as many QUESTIONS as you can!! </a:t>
            </a:r>
          </a:p>
          <a:p>
            <a:pPr marL="285750" indent="-285750">
              <a:buFont typeface="Arial" panose="020B0604020202020204" pitchFamily="34" charset="0"/>
              <a:buChar char="•"/>
            </a:pPr>
            <a:r>
              <a:rPr lang="en-US" dirty="0"/>
              <a:t>Take your time with practice questions, don’t get discouraged </a:t>
            </a:r>
          </a:p>
          <a:p>
            <a:pPr marL="285750" indent="-285750">
              <a:buFont typeface="Arial" panose="020B0604020202020204" pitchFamily="34" charset="0"/>
              <a:buChar char="•"/>
            </a:pPr>
            <a:r>
              <a:rPr lang="en-US" dirty="0"/>
              <a:t>The most important part is doing questions and the more questions you do the better off. The % will be LOW to start with, but once you figure out how to take questions the % will go up. </a:t>
            </a:r>
          </a:p>
          <a:p>
            <a:pPr marL="285750" indent="-285750">
              <a:buFont typeface="Arial" panose="020B0604020202020204" pitchFamily="34" charset="0"/>
              <a:buChar char="•"/>
            </a:pPr>
            <a:r>
              <a:rPr lang="en-US" dirty="0"/>
              <a:t>Do as many practice questions as possible and LEARN from them. Repetition is key. There are only so many ways that a question can be written over a certain subject. It is critical to master your test taking skills, more so than memorizing random facts that likely will not show up on your exam. </a:t>
            </a:r>
          </a:p>
          <a:p>
            <a:pPr marL="285750" indent="-285750">
              <a:buFont typeface="Arial" panose="020B0604020202020204" pitchFamily="34" charset="0"/>
              <a:buChar char="•"/>
            </a:pPr>
            <a:r>
              <a:rPr lang="en-US" dirty="0"/>
              <a:t>Make sure to increase stamina for questions, and take practice test to help you feel more prepared and relieve anxiety. </a:t>
            </a:r>
          </a:p>
          <a:p>
            <a:pPr marL="285750" indent="-285750">
              <a:buFont typeface="Arial" panose="020B0604020202020204" pitchFamily="34" charset="0"/>
              <a:buChar char="•"/>
            </a:pPr>
            <a:r>
              <a:rPr lang="en-US" dirty="0"/>
              <a:t>Consistency is key. The more questions you study (the correct way) the better you will be prepared. When I say “the correct way”, I mean taking the time to understand every topic you’re given. Don’t waste time doing questions and skimming answers. If you can’t explain that topic fully, take this opportunity to use your resources and understand everything related to that topic before moving on. It’ll be hard at first, but will pay off down the road.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86829086"/>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
        <p:cNvGrpSpPr/>
        <p:nvPr/>
      </p:nvGrpSpPr>
      <p:grpSpPr>
        <a:xfrm>
          <a:off x="0" y="0"/>
          <a:ext cx="0" cy="0"/>
          <a:chOff x="0" y="0"/>
          <a:chExt cx="0" cy="0"/>
        </a:xfrm>
      </p:grpSpPr>
      <p:cxnSp>
        <p:nvCxnSpPr>
          <p:cNvPr id="32" name="Shape 32"/>
          <p:cNvCxnSpPr/>
          <p:nvPr/>
        </p:nvCxnSpPr>
        <p:spPr>
          <a:xfrm rot="10800000" flipH="1">
            <a:off x="-67550" y="3989979"/>
            <a:ext cx="9256799" cy="22800"/>
          </a:xfrm>
          <a:prstGeom prst="straightConnector1">
            <a:avLst/>
          </a:prstGeom>
          <a:noFill/>
          <a:ln w="152400" cap="flat" cmpd="sng">
            <a:solidFill>
              <a:srgbClr val="002F87"/>
            </a:solidFill>
            <a:prstDash val="solid"/>
            <a:round/>
            <a:headEnd type="none" w="lg" len="lg"/>
            <a:tailEnd type="none" w="lg" len="lg"/>
          </a:ln>
        </p:spPr>
      </p:cxnSp>
      <p:cxnSp>
        <p:nvCxnSpPr>
          <p:cNvPr id="6" name="Shape 32"/>
          <p:cNvCxnSpPr/>
          <p:nvPr/>
        </p:nvCxnSpPr>
        <p:spPr>
          <a:xfrm flipV="1">
            <a:off x="-56400" y="4138833"/>
            <a:ext cx="924564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10" name="Rectangle 9"/>
          <p:cNvSpPr/>
          <p:nvPr/>
        </p:nvSpPr>
        <p:spPr>
          <a:xfrm>
            <a:off x="3072745" y="1376534"/>
            <a:ext cx="2976200"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Test dates</a:t>
            </a:r>
          </a:p>
        </p:txBody>
      </p:sp>
    </p:spTree>
    <p:extLst>
      <p:ext uri="{BB962C8B-B14F-4D97-AF65-F5344CB8AC3E}">
        <p14:creationId xmlns:p14="http://schemas.microsoft.com/office/powerpoint/2010/main" val="612742924"/>
      </p:ext>
    </p:extLst>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3000" dirty="0">
                <a:solidFill>
                  <a:srgbClr val="FFFFFF"/>
                </a:solidFill>
              </a:rPr>
              <a:t>Duration of Study</a:t>
            </a:r>
          </a:p>
        </p:txBody>
      </p:sp>
      <p:cxnSp>
        <p:nvCxnSpPr>
          <p:cNvPr id="40" name="Shape 40"/>
          <p:cNvCxnSpPr/>
          <p:nvPr/>
        </p:nvCxnSpPr>
        <p:spPr>
          <a:xfrm rot="10800000" flipH="1">
            <a:off x="-53325"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3" name="Rectangle 2"/>
          <p:cNvSpPr/>
          <p:nvPr/>
        </p:nvSpPr>
        <p:spPr>
          <a:xfrm>
            <a:off x="176851" y="1089560"/>
            <a:ext cx="8550589" cy="338554"/>
          </a:xfrm>
          <a:prstGeom prst="rect">
            <a:avLst/>
          </a:prstGeom>
        </p:spPr>
        <p:txBody>
          <a:bodyPr wrap="square">
            <a:spAutoFit/>
          </a:bodyPr>
          <a:lstStyle/>
          <a:p>
            <a:r>
              <a:rPr lang="en-US" b="1" dirty="0"/>
              <a:t>How many weeks did you </a:t>
            </a:r>
            <a:r>
              <a:rPr lang="en-US" sz="1600" b="1" dirty="0"/>
              <a:t>prepare</a:t>
            </a:r>
            <a:r>
              <a:rPr lang="en-US" b="1" dirty="0"/>
              <a:t> for COMLEX Level 1 AFTER you took COMSAE Phase 1?</a:t>
            </a:r>
          </a:p>
        </p:txBody>
      </p:sp>
      <p:graphicFrame>
        <p:nvGraphicFramePr>
          <p:cNvPr id="8" name="Chart 7"/>
          <p:cNvGraphicFramePr/>
          <p:nvPr>
            <p:extLst>
              <p:ext uri="{D42A27DB-BD31-4B8C-83A1-F6EECF244321}">
                <p14:modId xmlns:p14="http://schemas.microsoft.com/office/powerpoint/2010/main" val="1598182347"/>
              </p:ext>
            </p:extLst>
          </p:nvPr>
        </p:nvGraphicFramePr>
        <p:xfrm>
          <a:off x="574785" y="1333769"/>
          <a:ext cx="7992413" cy="3809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9317757"/>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pPr>
              <a:tabLst>
                <a:tab pos="3482975" algn="l"/>
              </a:tabLst>
            </a:pPr>
            <a:r>
              <a:rPr lang="en-US" sz="3000" dirty="0">
                <a:solidFill>
                  <a:srgbClr val="FFFFFF"/>
                </a:solidFill>
              </a:rPr>
              <a:t>When did students take the USMLE?</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10" name="Chart 9"/>
          <p:cNvGraphicFramePr/>
          <p:nvPr>
            <p:extLst>
              <p:ext uri="{D42A27DB-BD31-4B8C-83A1-F6EECF244321}">
                <p14:modId xmlns:p14="http://schemas.microsoft.com/office/powerpoint/2010/main" val="3419582723"/>
              </p:ext>
            </p:extLst>
          </p:nvPr>
        </p:nvGraphicFramePr>
        <p:xfrm>
          <a:off x="890016" y="1029807"/>
          <a:ext cx="7677182" cy="3863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951460"/>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3000" dirty="0">
                <a:solidFill>
                  <a:srgbClr val="FFFFFF"/>
                </a:solidFill>
              </a:rPr>
              <a:t>Advice About Taking Care of Yourself</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2" name="Rectangle 1"/>
          <p:cNvSpPr/>
          <p:nvPr/>
        </p:nvSpPr>
        <p:spPr>
          <a:xfrm>
            <a:off x="-164306" y="893175"/>
            <a:ext cx="9223245" cy="785343"/>
          </a:xfrm>
          <a:prstGeom prst="rect">
            <a:avLst/>
          </a:prstGeom>
        </p:spPr>
        <p:txBody>
          <a:bodyPr wrap="square">
            <a:spAutoFit/>
          </a:bodyPr>
          <a:lstStyle/>
          <a:p>
            <a:pPr marL="525780" lvl="1" indent="-285750">
              <a:lnSpc>
                <a:spcPct val="150000"/>
              </a:lnSpc>
              <a:buFont typeface="Arial" panose="020B0604020202020204" pitchFamily="34" charset="0"/>
              <a:buChar char="•"/>
            </a:pPr>
            <a:endParaRPr lang="en-US" sz="1600" dirty="0"/>
          </a:p>
          <a:p>
            <a:pPr marL="525780" lvl="1" indent="-285750">
              <a:lnSpc>
                <a:spcPct val="150000"/>
              </a:lnSpc>
              <a:buFont typeface="Arial" panose="020B0604020202020204" pitchFamily="34" charset="0"/>
              <a:buChar char="•"/>
            </a:pPr>
            <a:endParaRPr lang="en-US" sz="1600" dirty="0"/>
          </a:p>
        </p:txBody>
      </p:sp>
      <p:sp>
        <p:nvSpPr>
          <p:cNvPr id="8" name="TextBox 7">
            <a:extLst>
              <a:ext uri="{FF2B5EF4-FFF2-40B4-BE49-F238E27FC236}">
                <a16:creationId xmlns:a16="http://schemas.microsoft.com/office/drawing/2014/main" id="{14E45AD2-37BF-4673-82DD-C61DA758562A}"/>
              </a:ext>
            </a:extLst>
          </p:cNvPr>
          <p:cNvSpPr txBox="1"/>
          <p:nvPr/>
        </p:nvSpPr>
        <p:spPr>
          <a:xfrm>
            <a:off x="177616" y="1823747"/>
            <a:ext cx="8815079" cy="3108543"/>
          </a:xfrm>
          <a:prstGeom prst="rect">
            <a:avLst/>
          </a:prstGeom>
          <a:noFill/>
        </p:spPr>
        <p:txBody>
          <a:bodyPr wrap="square">
            <a:spAutoFit/>
          </a:bodyPr>
          <a:lstStyle/>
          <a:p>
            <a:pPr marL="285750" indent="-285750">
              <a:buFont typeface="Arial" panose="020B0604020202020204" pitchFamily="34" charset="0"/>
              <a:buChar char="•"/>
            </a:pPr>
            <a:r>
              <a:rPr lang="en-US" dirty="0"/>
              <a:t>Decide if a certain test date or a certain score is more important for you, boards are not a race and studying/discussing with peers can make you feel behind. Stay focused on your plan and don't let others stress you out (even if it means you need a break from some of your friends)</a:t>
            </a:r>
          </a:p>
          <a:p>
            <a:pPr marL="285750" indent="-285750">
              <a:buFont typeface="Arial" panose="020B0604020202020204" pitchFamily="34" charset="0"/>
              <a:buChar char="•"/>
            </a:pPr>
            <a:r>
              <a:rPr lang="en-US" dirty="0"/>
              <a:t>Don’t get caught up in other student’s scores or schedules.</a:t>
            </a:r>
          </a:p>
          <a:p>
            <a:pPr marL="285750" indent="-285750">
              <a:buFont typeface="Arial" panose="020B0604020202020204" pitchFamily="34" charset="0"/>
              <a:buChar char="•"/>
            </a:pPr>
            <a:r>
              <a:rPr lang="en-US" dirty="0"/>
              <a:t>Burn out is a real thing. If you feel overwhelmed, talk to classmates or someone your trust about your mental well being.</a:t>
            </a:r>
          </a:p>
          <a:p>
            <a:pPr marL="285750" indent="-285750">
              <a:buFont typeface="Arial" panose="020B0604020202020204" pitchFamily="34" charset="0"/>
              <a:buChar char="•"/>
            </a:pPr>
            <a:r>
              <a:rPr lang="en-US" dirty="0"/>
              <a:t>Don’t compare yourself to others. What you need to do to prepare may look completely different than someone else. Don’t get overwhelmed with what other people are doing or how they’re preparing.</a:t>
            </a:r>
          </a:p>
          <a:p>
            <a:pPr marL="285750" indent="-285750">
              <a:buFont typeface="Arial" panose="020B0604020202020204" pitchFamily="34" charset="0"/>
              <a:buChar char="•"/>
            </a:pPr>
            <a:r>
              <a:rPr lang="en-US" dirty="0"/>
              <a:t>Don't forget about your mental health. If you need to take a day off, take it and recharge. Boards season is tough, so make sure you have something fun to do as a study break and a good support system!</a:t>
            </a:r>
          </a:p>
          <a:p>
            <a:pPr marL="285750" indent="-285750">
              <a:buFont typeface="Arial" panose="020B0604020202020204" pitchFamily="34" charset="0"/>
              <a:buChar char="•"/>
            </a:pPr>
            <a:r>
              <a:rPr lang="en-US" dirty="0"/>
              <a:t>It is emotionally and physically draining. It’s okay to cry, just know you aren’t doing it alone.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97068341"/>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2400" dirty="0">
                <a:solidFill>
                  <a:srgbClr val="FFFFFF"/>
                </a:solidFill>
              </a:rPr>
              <a:t>What would you change if you could do it over again?</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2" name="Rectangle 1"/>
          <p:cNvSpPr/>
          <p:nvPr/>
        </p:nvSpPr>
        <p:spPr>
          <a:xfrm>
            <a:off x="-53325" y="1707381"/>
            <a:ext cx="8661400" cy="2355004"/>
          </a:xfrm>
          <a:prstGeom prst="rect">
            <a:avLst/>
          </a:prstGeom>
        </p:spPr>
        <p:txBody>
          <a:bodyPr wrap="square">
            <a:spAutoFit/>
          </a:bodyPr>
          <a:lstStyle/>
          <a:p>
            <a:pPr marL="240030" lvl="1" algn="ctr">
              <a:lnSpc>
                <a:spcPct val="150000"/>
              </a:lnSpc>
            </a:pPr>
            <a:r>
              <a:rPr lang="en-US" sz="2800" dirty="0"/>
              <a:t>Summary of Regrets:</a:t>
            </a:r>
          </a:p>
          <a:p>
            <a:pPr marL="240030" lvl="1" algn="ctr">
              <a:lnSpc>
                <a:spcPct val="150000"/>
              </a:lnSpc>
            </a:pPr>
            <a:endParaRPr lang="en-US" sz="2800" dirty="0"/>
          </a:p>
          <a:p>
            <a:pPr marL="240030" lvl="1" algn="ctr">
              <a:lnSpc>
                <a:spcPct val="150000"/>
              </a:lnSpc>
            </a:pPr>
            <a:r>
              <a:rPr lang="en-US" sz="2800" dirty="0"/>
              <a:t>I wish I had done _____________ earlier!</a:t>
            </a:r>
          </a:p>
          <a:p>
            <a:pPr marL="525780" lvl="1" indent="-285750" algn="ctr">
              <a:lnSpc>
                <a:spcPct val="150000"/>
              </a:lnSpc>
              <a:buFont typeface="Arial" panose="020B0604020202020204" pitchFamily="34" charset="0"/>
              <a:buChar char="•"/>
            </a:pPr>
            <a:endParaRPr lang="en-US" sz="1600" dirty="0"/>
          </a:p>
        </p:txBody>
      </p:sp>
    </p:spTree>
    <p:extLst>
      <p:ext uri="{BB962C8B-B14F-4D97-AF65-F5344CB8AC3E}">
        <p14:creationId xmlns:p14="http://schemas.microsoft.com/office/powerpoint/2010/main" val="1250277900"/>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3000" dirty="0">
                <a:solidFill>
                  <a:srgbClr val="FFFFFF"/>
                </a:solidFill>
              </a:rPr>
              <a:t>Who can help you?</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8" name="Content Placeholder 2"/>
          <p:cNvSpPr txBox="1">
            <a:spLocks/>
          </p:cNvSpPr>
          <p:nvPr/>
        </p:nvSpPr>
        <p:spPr>
          <a:xfrm>
            <a:off x="-112799" y="1476253"/>
            <a:ext cx="9256799" cy="291465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lt1"/>
              </a:buClr>
              <a:buSzPct val="100000"/>
              <a:buNone/>
              <a:defRPr sz="3000" b="0" i="0" u="none" strike="noStrike" cap="none" baseline="0">
                <a:solidFill>
                  <a:schemeClr val="lt1"/>
                </a:solidFill>
                <a:latin typeface="Arial"/>
                <a:ea typeface="Arial"/>
                <a:cs typeface="Arial"/>
                <a:sym typeface="Arial"/>
                <a:rtl val="0"/>
              </a:defRPr>
            </a:lvl1pPr>
            <a:lvl2pPr marR="0" algn="l" rtl="0">
              <a:lnSpc>
                <a:spcPct val="100000"/>
              </a:lnSpc>
              <a:spcBef>
                <a:spcPts val="0"/>
              </a:spcBef>
              <a:spcAft>
                <a:spcPts val="0"/>
              </a:spcAft>
              <a:buClr>
                <a:schemeClr val="lt1"/>
              </a:buClr>
              <a:buSzPct val="100000"/>
              <a:buNone/>
              <a:defRPr sz="2400" b="0" i="0" u="none" strike="noStrike" cap="none" baseline="0">
                <a:solidFill>
                  <a:schemeClr val="lt1"/>
                </a:solidFill>
                <a:latin typeface="Arial"/>
                <a:ea typeface="Arial"/>
                <a:cs typeface="Arial"/>
                <a:sym typeface="Arial"/>
                <a:rtl val="0"/>
              </a:defRPr>
            </a:lvl2pPr>
            <a:lvl3pPr marR="0" algn="l" rtl="0">
              <a:lnSpc>
                <a:spcPct val="100000"/>
              </a:lnSpc>
              <a:spcBef>
                <a:spcPts val="0"/>
              </a:spcBef>
              <a:spcAft>
                <a:spcPts val="0"/>
              </a:spcAft>
              <a:buClr>
                <a:schemeClr val="lt1"/>
              </a:buClr>
              <a:buSzPct val="100000"/>
              <a:buNone/>
              <a:defRPr sz="2400" b="0" i="0" u="none" strike="noStrike" cap="none" baseline="0">
                <a:solidFill>
                  <a:schemeClr val="lt1"/>
                </a:solidFill>
                <a:latin typeface="Arial"/>
                <a:ea typeface="Arial"/>
                <a:cs typeface="Arial"/>
                <a:sym typeface="Arial"/>
                <a:rtl val="0"/>
              </a:defRPr>
            </a:lvl3pPr>
            <a:lvl4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4pPr>
            <a:lvl5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5pPr>
            <a:lvl6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6pPr>
            <a:lvl7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7pPr>
            <a:lvl8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8pPr>
            <a:lvl9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9pPr>
          </a:lstStyle>
          <a:p>
            <a:pPr algn="ctr"/>
            <a:r>
              <a:rPr lang="en-US" sz="2000" dirty="0">
                <a:solidFill>
                  <a:schemeClr val="tx1"/>
                </a:solidFill>
              </a:rPr>
              <a:t>VCOM’s Center for Institutional, Faculty, and Student Success                              (Alexandria Brice - AC, Robert Campbell - VC, Shelitha Morton - CC)</a:t>
            </a:r>
          </a:p>
          <a:p>
            <a:pPr algn="ctr"/>
            <a:endParaRPr lang="en-US" sz="2000" dirty="0">
              <a:solidFill>
                <a:schemeClr val="tx1"/>
              </a:solidFill>
            </a:endParaRPr>
          </a:p>
          <a:p>
            <a:pPr algn="ctr"/>
            <a:r>
              <a:rPr lang="en-US" sz="2000" dirty="0">
                <a:solidFill>
                  <a:schemeClr val="tx1"/>
                </a:solidFill>
              </a:rPr>
              <a:t>VCOM’s Counseling Services (Dr. Fadel, Dr. Magalhaes, Dr. Taylor)</a:t>
            </a:r>
          </a:p>
          <a:p>
            <a:pPr algn="ctr"/>
            <a:endParaRPr lang="en-US" sz="2000" dirty="0">
              <a:solidFill>
                <a:schemeClr val="tx1"/>
              </a:solidFill>
            </a:endParaRPr>
          </a:p>
          <a:p>
            <a:pPr algn="ctr"/>
            <a:r>
              <a:rPr lang="en-US" sz="2000" dirty="0">
                <a:solidFill>
                  <a:schemeClr val="tx1"/>
                </a:solidFill>
              </a:rPr>
              <a:t>Your Faculty Advisor</a:t>
            </a:r>
          </a:p>
          <a:p>
            <a:pPr algn="ctr"/>
            <a:endParaRPr lang="en-US" sz="2000" dirty="0">
              <a:solidFill>
                <a:schemeClr val="tx1"/>
              </a:solidFill>
            </a:endParaRPr>
          </a:p>
          <a:p>
            <a:pPr algn="ctr"/>
            <a:r>
              <a:rPr lang="en-US" sz="2000" dirty="0">
                <a:solidFill>
                  <a:schemeClr val="tx1"/>
                </a:solidFill>
              </a:rPr>
              <a:t>Associate Dean for Pre-Clinical Medical Education</a:t>
            </a:r>
          </a:p>
          <a:p>
            <a:pPr algn="ctr"/>
            <a:endParaRPr lang="en-US" sz="2000" dirty="0">
              <a:solidFill>
                <a:schemeClr val="tx1"/>
              </a:solidFill>
            </a:endParaRPr>
          </a:p>
        </p:txBody>
      </p:sp>
    </p:spTree>
    <p:extLst>
      <p:ext uri="{BB962C8B-B14F-4D97-AF65-F5344CB8AC3E}">
        <p14:creationId xmlns:p14="http://schemas.microsoft.com/office/powerpoint/2010/main" val="2381896948"/>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3000" dirty="0">
                <a:solidFill>
                  <a:srgbClr val="FFFFFF"/>
                </a:solidFill>
              </a:rPr>
              <a:t>Your next steps....</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9" name="Content Placeholder 2"/>
          <p:cNvSpPr txBox="1">
            <a:spLocks/>
          </p:cNvSpPr>
          <p:nvPr/>
        </p:nvSpPr>
        <p:spPr>
          <a:xfrm>
            <a:off x="381548" y="1476253"/>
            <a:ext cx="8538785" cy="2914650"/>
          </a:xfrm>
          <a:prstGeom prst="rect">
            <a:avLst/>
          </a:prstGeom>
        </p:spPr>
        <p:txBody>
          <a:bodyPr vert="horz" lIns="91440" tIns="45720" rIns="91440" bIns="45720" rtlCol="0" anchor="ctr" anchorCtr="0">
            <a:noAutofit/>
          </a:bodyPr>
          <a:lst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a:lstStyle>
          <a:p>
            <a:pPr marR="0" lvl="0" algn="l" defTabSz="685800" rtl="0" eaLnBrk="1" fontAlgn="auto" latinLnBrk="0" hangingPunct="1">
              <a:lnSpc>
                <a:spcPct val="100000"/>
              </a:lnSpc>
              <a:spcBef>
                <a:spcPct val="20000"/>
              </a:spcBef>
              <a:spcAft>
                <a:spcPts val="0"/>
              </a:spcAft>
              <a:buClr>
                <a:srgbClr val="AD0101"/>
              </a:buClr>
              <a:buSzTx/>
              <a:tabLst/>
              <a:defRPr/>
            </a:pPr>
            <a:r>
              <a:rPr kumimoji="0" lang="en-US" sz="1600" b="0" i="0" u="none" strike="noStrike" kern="1200" cap="none" spc="0" normalizeH="0" baseline="0" noProof="0" dirty="0">
                <a:ln>
                  <a:noFill/>
                </a:ln>
                <a:solidFill>
                  <a:schemeClr val="tx1"/>
                </a:solidFill>
                <a:effectLst/>
                <a:uLnTx/>
                <a:uFillTx/>
                <a:latin typeface="+mj-lt"/>
              </a:rPr>
              <a:t>Do well in VCOM curriculum. If you know that material you are</a:t>
            </a:r>
            <a:r>
              <a:rPr kumimoji="0" lang="en-US" sz="1600" b="0" i="0" u="none" strike="noStrike" kern="1200" cap="none" spc="0" normalizeH="0" noProof="0" dirty="0">
                <a:ln>
                  <a:noFill/>
                </a:ln>
                <a:solidFill>
                  <a:schemeClr val="tx1"/>
                </a:solidFill>
                <a:effectLst/>
                <a:uLnTx/>
                <a:uFillTx/>
                <a:latin typeface="+mj-lt"/>
              </a:rPr>
              <a:t> preparing for </a:t>
            </a:r>
            <a:r>
              <a:rPr kumimoji="0" lang="en-US" sz="1600" i="0" strike="noStrike" kern="1200" cap="none" spc="0" normalizeH="0" noProof="0" dirty="0">
                <a:ln>
                  <a:noFill/>
                </a:ln>
                <a:solidFill>
                  <a:schemeClr val="tx1"/>
                </a:solidFill>
                <a:effectLst/>
                <a:uLnTx/>
                <a:uFillTx/>
                <a:latin typeface="+mj-lt"/>
              </a:rPr>
              <a:t>boards!</a:t>
            </a:r>
            <a:endParaRPr kumimoji="0" lang="en-US" sz="1600" i="0" strike="noStrike" kern="1200" cap="none" spc="0" normalizeH="0" baseline="0" noProof="0" dirty="0">
              <a:ln>
                <a:noFill/>
              </a:ln>
              <a:solidFill>
                <a:schemeClr val="tx1"/>
              </a:solidFill>
              <a:effectLst/>
              <a:uLnTx/>
              <a:uFillTx/>
              <a:latin typeface="+mj-lt"/>
            </a:endParaRPr>
          </a:p>
          <a:p>
            <a:pPr marR="0" lvl="0" algn="l" defTabSz="685800" rtl="0" eaLnBrk="1" fontAlgn="auto" latinLnBrk="0" hangingPunct="1">
              <a:lnSpc>
                <a:spcPct val="100000"/>
              </a:lnSpc>
              <a:spcBef>
                <a:spcPct val="20000"/>
              </a:spcBef>
              <a:spcAft>
                <a:spcPts val="0"/>
              </a:spcAft>
              <a:buClr>
                <a:srgbClr val="AD0101"/>
              </a:buClr>
              <a:buSzTx/>
              <a:tabLst/>
              <a:defRPr/>
            </a:pPr>
            <a:r>
              <a:rPr kumimoji="0" lang="en-US" sz="1600" i="0" strike="noStrike" kern="1200" cap="none" spc="0" normalizeH="0" baseline="0" noProof="0" dirty="0">
                <a:ln>
                  <a:noFill/>
                </a:ln>
                <a:solidFill>
                  <a:schemeClr val="tx1"/>
                </a:solidFill>
                <a:effectLst/>
                <a:uLnTx/>
                <a:uFillTx/>
                <a:latin typeface="+mj-lt"/>
              </a:rPr>
              <a:t>Visit the NBOME</a:t>
            </a:r>
            <a:r>
              <a:rPr kumimoji="0" lang="en-US" sz="1600" i="0" strike="noStrike" kern="1200" cap="none" spc="0" normalizeH="0" noProof="0" dirty="0">
                <a:ln>
                  <a:noFill/>
                </a:ln>
                <a:solidFill>
                  <a:schemeClr val="tx1"/>
                </a:solidFill>
                <a:effectLst/>
                <a:uLnTx/>
                <a:uFillTx/>
                <a:latin typeface="+mj-lt"/>
              </a:rPr>
              <a:t> and NBME</a:t>
            </a:r>
            <a:r>
              <a:rPr kumimoji="0" lang="en-US" sz="1600" i="0" strike="noStrike" kern="1200" cap="none" spc="0" normalizeH="0" baseline="0" noProof="0" dirty="0">
                <a:ln>
                  <a:noFill/>
                </a:ln>
                <a:solidFill>
                  <a:schemeClr val="tx1"/>
                </a:solidFill>
                <a:effectLst/>
                <a:uLnTx/>
                <a:uFillTx/>
                <a:latin typeface="+mj-lt"/>
              </a:rPr>
              <a:t> websites to learn more about the board exams</a:t>
            </a:r>
          </a:p>
          <a:p>
            <a:pPr marR="0" lvl="0" algn="l" defTabSz="685800" rtl="0" eaLnBrk="1" fontAlgn="auto" latinLnBrk="0" hangingPunct="1">
              <a:lnSpc>
                <a:spcPct val="100000"/>
              </a:lnSpc>
              <a:spcBef>
                <a:spcPct val="20000"/>
              </a:spcBef>
              <a:spcAft>
                <a:spcPts val="0"/>
              </a:spcAft>
              <a:buClr>
                <a:srgbClr val="AD0101"/>
              </a:buClr>
              <a:buSzTx/>
              <a:tabLst/>
              <a:defRPr/>
            </a:pPr>
            <a:r>
              <a:rPr lang="en-US" sz="1600" dirty="0">
                <a:solidFill>
                  <a:schemeClr val="tx1"/>
                </a:solidFill>
                <a:latin typeface="+mj-lt"/>
              </a:rPr>
              <a:t>Set up your COMBANK account and start doing questions (VCOM purchased this for you)</a:t>
            </a:r>
            <a:endParaRPr kumimoji="0" lang="en-US" sz="1600" i="0" strike="noStrike" kern="1200" cap="none" spc="0" normalizeH="0" baseline="0" noProof="0" dirty="0">
              <a:ln>
                <a:noFill/>
              </a:ln>
              <a:solidFill>
                <a:schemeClr val="tx1"/>
              </a:solidFill>
              <a:effectLst/>
              <a:uLnTx/>
              <a:uFillTx/>
              <a:latin typeface="+mj-lt"/>
            </a:endParaRPr>
          </a:p>
          <a:p>
            <a:pPr marR="0" lvl="0" algn="l" defTabSz="685800" rtl="0" eaLnBrk="1" fontAlgn="auto" latinLnBrk="0" hangingPunct="1">
              <a:lnSpc>
                <a:spcPct val="100000"/>
              </a:lnSpc>
              <a:spcBef>
                <a:spcPct val="20000"/>
              </a:spcBef>
              <a:spcAft>
                <a:spcPts val="0"/>
              </a:spcAft>
              <a:buClr>
                <a:srgbClr val="AD0101"/>
              </a:buClr>
              <a:buSzTx/>
              <a:tabLst/>
              <a:defRPr/>
            </a:pPr>
            <a:r>
              <a:rPr kumimoji="0" lang="en-US" sz="1600" i="0" strike="noStrike" kern="1200" cap="none" spc="0" normalizeH="0" baseline="0" noProof="0" dirty="0">
                <a:ln>
                  <a:noFill/>
                </a:ln>
                <a:solidFill>
                  <a:schemeClr val="tx1"/>
                </a:solidFill>
                <a:effectLst/>
                <a:uLnTx/>
                <a:uFillTx/>
                <a:latin typeface="+mj-lt"/>
              </a:rPr>
              <a:t>Make a plan!  If you don’t know what your</a:t>
            </a:r>
            <a:r>
              <a:rPr kumimoji="0" lang="en-US" sz="1600" i="0" strike="noStrike" kern="1200" cap="none" spc="0" normalizeH="0" noProof="0" dirty="0">
                <a:ln>
                  <a:noFill/>
                </a:ln>
                <a:solidFill>
                  <a:schemeClr val="tx1"/>
                </a:solidFill>
                <a:effectLst/>
                <a:uLnTx/>
                <a:uFillTx/>
                <a:latin typeface="+mj-lt"/>
              </a:rPr>
              <a:t> resources are yet or if you haven’t done anything yet, please visit the Center!</a:t>
            </a:r>
            <a:endParaRPr kumimoji="0" lang="en-US" sz="1600" i="0" strike="noStrike" kern="1200" cap="none" spc="0" normalizeH="0" baseline="0" noProof="0" dirty="0">
              <a:ln>
                <a:noFill/>
              </a:ln>
              <a:solidFill>
                <a:schemeClr val="tx1"/>
              </a:solidFill>
              <a:effectLst/>
              <a:uLnTx/>
              <a:uFillTx/>
              <a:latin typeface="+mj-lt"/>
            </a:endParaRPr>
          </a:p>
          <a:p>
            <a:pPr marR="0" lvl="0" algn="l" defTabSz="685800" rtl="0" eaLnBrk="1" fontAlgn="auto" latinLnBrk="0" hangingPunct="1">
              <a:lnSpc>
                <a:spcPct val="100000"/>
              </a:lnSpc>
              <a:spcBef>
                <a:spcPct val="20000"/>
              </a:spcBef>
              <a:spcAft>
                <a:spcPts val="0"/>
              </a:spcAft>
              <a:buClr>
                <a:srgbClr val="AD0101"/>
              </a:buClr>
              <a:buSzTx/>
              <a:tabLst/>
              <a:defRPr/>
            </a:pPr>
            <a:r>
              <a:rPr kumimoji="0" lang="en-US" sz="1600" i="0" strike="noStrike" kern="1200" cap="none" spc="0" normalizeH="0" baseline="0" noProof="0" dirty="0">
                <a:ln>
                  <a:noFill/>
                </a:ln>
                <a:solidFill>
                  <a:schemeClr val="tx1"/>
                </a:solidFill>
                <a:effectLst/>
                <a:uLnTx/>
                <a:uFillTx/>
                <a:latin typeface="+mj-lt"/>
              </a:rPr>
              <a:t>Your well-being contributes to your success, so take care of yourself. </a:t>
            </a:r>
            <a:r>
              <a:rPr kumimoji="0" lang="en-US" sz="1600" i="0" strike="noStrike" kern="1200" cap="none" spc="0" normalizeH="0" baseline="0" noProof="0" dirty="0">
                <a:ln>
                  <a:noFill/>
                </a:ln>
                <a:solidFill>
                  <a:schemeClr val="tx1"/>
                </a:solidFill>
                <a:effectLst/>
                <a:uLnTx/>
                <a:uFillTx/>
                <a:latin typeface="+mj-lt"/>
                <a:sym typeface="Wingdings" panose="05000000000000000000" pitchFamily="2" charset="2"/>
              </a:rPr>
              <a:t></a:t>
            </a:r>
            <a:endParaRPr kumimoji="0" lang="en-US" sz="1600" i="0" strike="noStrike" kern="1200" cap="none" spc="0" normalizeH="0" baseline="0" noProof="0" dirty="0">
              <a:ln>
                <a:noFill/>
              </a:ln>
              <a:solidFill>
                <a:schemeClr val="tx1"/>
              </a:solidFill>
              <a:effectLst/>
              <a:uLnTx/>
              <a:uFillTx/>
              <a:latin typeface="+mj-lt"/>
            </a:endParaRPr>
          </a:p>
          <a:p>
            <a:pPr marR="0" lvl="0" algn="l" defTabSz="685800" rtl="0" eaLnBrk="1" fontAlgn="auto" latinLnBrk="0" hangingPunct="1">
              <a:lnSpc>
                <a:spcPct val="100000"/>
              </a:lnSpc>
              <a:spcBef>
                <a:spcPct val="20000"/>
              </a:spcBef>
              <a:spcAft>
                <a:spcPts val="0"/>
              </a:spcAft>
              <a:buClr>
                <a:srgbClr val="AD0101"/>
              </a:buClr>
              <a:buSzTx/>
              <a:tabLst/>
              <a:defRPr/>
            </a:pPr>
            <a:r>
              <a:rPr kumimoji="0" lang="en-US" sz="1600" i="0" strike="noStrike" kern="1200" cap="none" spc="0" normalizeH="0" baseline="0" noProof="0" dirty="0">
                <a:ln>
                  <a:noFill/>
                </a:ln>
                <a:solidFill>
                  <a:schemeClr val="tx1"/>
                </a:solidFill>
                <a:effectLst/>
                <a:uLnTx/>
                <a:uFillTx/>
                <a:latin typeface="+mj-lt"/>
              </a:rPr>
              <a:t>Read your VCOM email.</a:t>
            </a:r>
          </a:p>
          <a:p>
            <a:pPr marL="685800" marR="0" lvl="1" indent="-385763" algn="l" defTabSz="685800" rtl="0" eaLnBrk="1" fontAlgn="auto" latinLnBrk="0" hangingPunct="1">
              <a:lnSpc>
                <a:spcPct val="100000"/>
              </a:lnSpc>
              <a:spcBef>
                <a:spcPct val="20000"/>
              </a:spcBef>
              <a:spcAft>
                <a:spcPts val="0"/>
              </a:spcAft>
              <a:buClr>
                <a:srgbClr val="AD0101"/>
              </a:buClr>
              <a:buSzTx/>
              <a:buFont typeface="+mj-lt"/>
              <a:buAutoNum type="alphaLcParenR"/>
              <a:tabLst/>
              <a:defRPr/>
            </a:pPr>
            <a:r>
              <a:rPr kumimoji="0" lang="en-US" sz="1600" i="0" strike="noStrike" kern="1200" cap="none" spc="0" normalizeH="0" baseline="0" noProof="0" dirty="0">
                <a:ln>
                  <a:noFill/>
                </a:ln>
                <a:solidFill>
                  <a:schemeClr val="tx1"/>
                </a:solidFill>
                <a:effectLst/>
                <a:uLnTx/>
                <a:uFillTx/>
                <a:latin typeface="+mj-lt"/>
              </a:rPr>
              <a:t>December 2020: NBOME will be sending information about how to setup your NBOME account.</a:t>
            </a:r>
          </a:p>
          <a:p>
            <a:pPr marL="685800" marR="0" lvl="1" indent="-385763" algn="l" defTabSz="685800" rtl="0" eaLnBrk="1" fontAlgn="auto" latinLnBrk="0" hangingPunct="1">
              <a:lnSpc>
                <a:spcPct val="100000"/>
              </a:lnSpc>
              <a:spcBef>
                <a:spcPct val="20000"/>
              </a:spcBef>
              <a:spcAft>
                <a:spcPts val="0"/>
              </a:spcAft>
              <a:buClr>
                <a:srgbClr val="AD0101"/>
              </a:buClr>
              <a:buSzTx/>
              <a:buFont typeface="+mj-lt"/>
              <a:buAutoNum type="alphaLcParenR"/>
              <a:tabLst/>
              <a:defRPr/>
            </a:pPr>
            <a:r>
              <a:rPr kumimoji="0" lang="en-US" sz="1600" i="0" strike="noStrike" kern="1200" cap="none" spc="0" normalizeH="0" baseline="0" noProof="0" dirty="0">
                <a:ln>
                  <a:noFill/>
                </a:ln>
                <a:solidFill>
                  <a:schemeClr val="tx1"/>
                </a:solidFill>
                <a:effectLst/>
                <a:uLnTx/>
                <a:uFillTx/>
                <a:latin typeface="+mj-lt"/>
              </a:rPr>
              <a:t>January-February 2021</a:t>
            </a:r>
            <a:r>
              <a:rPr kumimoji="0" lang="en-US" sz="1600" b="0" i="0" u="none" strike="noStrike" kern="1200" cap="none" spc="0" normalizeH="0" baseline="0" noProof="0" dirty="0">
                <a:ln>
                  <a:noFill/>
                </a:ln>
                <a:solidFill>
                  <a:srgbClr val="303030"/>
                </a:solidFill>
                <a:effectLst/>
                <a:uLnTx/>
                <a:uFillTx/>
                <a:latin typeface="+mj-lt"/>
              </a:rPr>
              <a:t>: You will select your date for June/July 2021 to take COMLEX Level 1.</a:t>
            </a:r>
          </a:p>
        </p:txBody>
      </p:sp>
    </p:spTree>
    <p:extLst>
      <p:ext uri="{BB962C8B-B14F-4D97-AF65-F5344CB8AC3E}">
        <p14:creationId xmlns:p14="http://schemas.microsoft.com/office/powerpoint/2010/main" val="3757070472"/>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112800" y="-37945"/>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1" y="-113258"/>
            <a:ext cx="9143999"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Format of COMSAE Phase 1</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3" name="Rectangle 1">
            <a:extLst>
              <a:ext uri="{FF2B5EF4-FFF2-40B4-BE49-F238E27FC236}">
                <a16:creationId xmlns:a16="http://schemas.microsoft.com/office/drawing/2014/main" id="{AD368B6C-C0A6-4859-BC44-39C6709FBC71}"/>
              </a:ext>
            </a:extLst>
          </p:cNvPr>
          <p:cNvSpPr>
            <a:spLocks noChangeArrowheads="1"/>
          </p:cNvSpPr>
          <p:nvPr/>
        </p:nvSpPr>
        <p:spPr bwMode="auto">
          <a:xfrm>
            <a:off x="1263650" y="1136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2CD6E92A-50C8-4965-9998-A05A34E4FA2F}"/>
              </a:ext>
            </a:extLst>
          </p:cNvPr>
          <p:cNvGraphicFramePr>
            <a:graphicFrameLocks noGrp="1"/>
          </p:cNvGraphicFramePr>
          <p:nvPr/>
        </p:nvGraphicFramePr>
        <p:xfrm>
          <a:off x="1032510" y="2136297"/>
          <a:ext cx="7078980" cy="1853568"/>
        </p:xfrm>
        <a:graphic>
          <a:graphicData uri="http://schemas.openxmlformats.org/drawingml/2006/table">
            <a:tbl>
              <a:tblPr firstRow="1" firstCol="1" bandRow="1"/>
              <a:tblGrid>
                <a:gridCol w="2359660">
                  <a:extLst>
                    <a:ext uri="{9D8B030D-6E8A-4147-A177-3AD203B41FA5}">
                      <a16:colId xmlns:a16="http://schemas.microsoft.com/office/drawing/2014/main" val="2460278792"/>
                    </a:ext>
                  </a:extLst>
                </a:gridCol>
                <a:gridCol w="2359660">
                  <a:extLst>
                    <a:ext uri="{9D8B030D-6E8A-4147-A177-3AD203B41FA5}">
                      <a16:colId xmlns:a16="http://schemas.microsoft.com/office/drawing/2014/main" val="3969328154"/>
                    </a:ext>
                  </a:extLst>
                </a:gridCol>
                <a:gridCol w="2359660">
                  <a:extLst>
                    <a:ext uri="{9D8B030D-6E8A-4147-A177-3AD203B41FA5}">
                      <a16:colId xmlns:a16="http://schemas.microsoft.com/office/drawing/2014/main" val="3176347516"/>
                    </a:ext>
                  </a:extLst>
                </a:gridCol>
              </a:tblGrid>
              <a:tr h="0">
                <a:tc>
                  <a:txBody>
                    <a:bodyPr/>
                    <a:lstStyle/>
                    <a:p>
                      <a:pPr marL="0" marR="0">
                        <a:lnSpc>
                          <a:spcPts val="1500"/>
                        </a:lnSpc>
                        <a:spcBef>
                          <a:spcPts val="0"/>
                        </a:spcBef>
                        <a:spcAft>
                          <a:spcPts val="0"/>
                        </a:spcAft>
                      </a:pPr>
                      <a:r>
                        <a:rPr lang="en-US" sz="1200" b="1">
                          <a:solidFill>
                            <a:srgbClr val="FFFFFF"/>
                          </a:solidFill>
                          <a:effectLst/>
                          <a:latin typeface="Arial" panose="020B0604020202020204" pitchFamily="34" charset="0"/>
                          <a:ea typeface="Calibri" panose="020F0502020204030204" pitchFamily="34" charset="0"/>
                        </a:rPr>
                        <a:t>Section</a:t>
                      </a:r>
                      <a:endParaRPr lang="en-US" sz="1100">
                        <a:effectLst/>
                        <a:latin typeface="Calibri" panose="020F0502020204030204" pitchFamily="34" charset="0"/>
                        <a:ea typeface="Calibri" panose="020F0502020204030204" pitchFamily="34" charset="0"/>
                      </a:endParaRPr>
                    </a:p>
                  </a:txBody>
                  <a:tcPr marL="114300" marR="114300" marT="57150" marB="38100">
                    <a:lnL>
                      <a:noFill/>
                    </a:lnL>
                    <a:lnR>
                      <a:noFill/>
                    </a:lnR>
                    <a:lnT>
                      <a:noFill/>
                    </a:lnT>
                    <a:lnB>
                      <a:noFill/>
                    </a:lnB>
                    <a:solidFill>
                      <a:srgbClr val="96A0AA"/>
                    </a:solidFill>
                  </a:tcPr>
                </a:tc>
                <a:tc>
                  <a:txBody>
                    <a:bodyPr/>
                    <a:lstStyle/>
                    <a:p>
                      <a:pPr marL="0" marR="0">
                        <a:lnSpc>
                          <a:spcPts val="1500"/>
                        </a:lnSpc>
                        <a:spcBef>
                          <a:spcPts val="0"/>
                        </a:spcBef>
                        <a:spcAft>
                          <a:spcPts val="0"/>
                        </a:spcAft>
                      </a:pPr>
                      <a:r>
                        <a:rPr lang="en-US" sz="1200" b="1">
                          <a:solidFill>
                            <a:srgbClr val="FFFFFF"/>
                          </a:solidFill>
                          <a:effectLst/>
                          <a:latin typeface="Arial" panose="020B0604020202020204" pitchFamily="34" charset="0"/>
                          <a:ea typeface="Calibri" panose="020F0502020204030204" pitchFamily="34" charset="0"/>
                        </a:rPr>
                        <a:t>Questions</a:t>
                      </a:r>
                      <a:endParaRPr lang="en-US" sz="1100">
                        <a:effectLst/>
                        <a:latin typeface="Calibri" panose="020F0502020204030204" pitchFamily="34" charset="0"/>
                        <a:ea typeface="Calibri" panose="020F0502020204030204" pitchFamily="34" charset="0"/>
                      </a:endParaRPr>
                    </a:p>
                  </a:txBody>
                  <a:tcPr marL="114300" marR="114300" marT="57150" marB="38100">
                    <a:lnL>
                      <a:noFill/>
                    </a:lnL>
                    <a:lnR>
                      <a:noFill/>
                    </a:lnR>
                    <a:lnT>
                      <a:noFill/>
                    </a:lnT>
                    <a:lnB>
                      <a:noFill/>
                    </a:lnB>
                    <a:solidFill>
                      <a:srgbClr val="96A0AA"/>
                    </a:solidFill>
                  </a:tcPr>
                </a:tc>
                <a:tc>
                  <a:txBody>
                    <a:bodyPr/>
                    <a:lstStyle/>
                    <a:p>
                      <a:pPr marL="0" marR="0">
                        <a:lnSpc>
                          <a:spcPts val="1500"/>
                        </a:lnSpc>
                        <a:spcBef>
                          <a:spcPts val="0"/>
                        </a:spcBef>
                        <a:spcAft>
                          <a:spcPts val="0"/>
                        </a:spcAft>
                      </a:pPr>
                      <a:r>
                        <a:rPr lang="en-US" sz="1200" b="1">
                          <a:solidFill>
                            <a:srgbClr val="FFFFFF"/>
                          </a:solidFill>
                          <a:effectLst/>
                          <a:latin typeface="Arial" panose="020B0604020202020204" pitchFamily="34" charset="0"/>
                          <a:ea typeface="Calibri" panose="020F0502020204030204" pitchFamily="34" charset="0"/>
                        </a:rPr>
                        <a:t>Morning Session: 4 Hours Total</a:t>
                      </a:r>
                      <a:endParaRPr lang="en-US" sz="1100">
                        <a:effectLst/>
                        <a:latin typeface="Calibri" panose="020F0502020204030204" pitchFamily="34" charset="0"/>
                        <a:ea typeface="Calibri" panose="020F0502020204030204" pitchFamily="34" charset="0"/>
                      </a:endParaRPr>
                    </a:p>
                  </a:txBody>
                  <a:tcPr marL="114300" marR="114300" marT="57150" marB="38100">
                    <a:lnL>
                      <a:noFill/>
                    </a:lnL>
                    <a:lnR>
                      <a:noFill/>
                    </a:lnR>
                    <a:lnT>
                      <a:noFill/>
                    </a:lnT>
                    <a:lnB>
                      <a:noFill/>
                    </a:lnB>
                    <a:solidFill>
                      <a:srgbClr val="96A0AA"/>
                    </a:solidFill>
                  </a:tcPr>
                </a:tc>
                <a:extLst>
                  <a:ext uri="{0D108BD9-81ED-4DB2-BD59-A6C34878D82A}">
                    <a16:rowId xmlns:a16="http://schemas.microsoft.com/office/drawing/2014/main" val="4000391028"/>
                  </a:ext>
                </a:extLst>
              </a:tr>
              <a:tr h="0">
                <a:tc>
                  <a:txBody>
                    <a:bodyPr/>
                    <a:lstStyle/>
                    <a:p>
                      <a:pPr marL="0" marR="0">
                        <a:lnSpc>
                          <a:spcPts val="15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1</a:t>
                      </a:r>
                      <a:endParaRPr lang="en-US" sz="1100">
                        <a:effectLst/>
                        <a:latin typeface="Calibri" panose="020F0502020204030204" pitchFamily="34" charset="0"/>
                        <a:ea typeface="Calibri" panose="020F0502020204030204" pitchFamily="34" charset="0"/>
                      </a:endParaRPr>
                    </a:p>
                  </a:txBody>
                  <a:tcPr marL="114300" marR="114300" marT="57150" marB="38100">
                    <a:lnL>
                      <a:noFill/>
                    </a:lnL>
                    <a:lnR w="12700" cap="flat" cmpd="sng" algn="ctr">
                      <a:solidFill>
                        <a:srgbClr val="C8D2DC"/>
                      </a:solidFill>
                      <a:prstDash val="solid"/>
                      <a:round/>
                      <a:headEnd type="none" w="med" len="med"/>
                      <a:tailEnd type="none" w="med" len="med"/>
                    </a:lnR>
                    <a:lnT>
                      <a:noFill/>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50</a:t>
                      </a:r>
                      <a:endParaRPr lang="en-US" sz="1100">
                        <a:effectLst/>
                        <a:latin typeface="Calibri" panose="020F0502020204030204" pitchFamily="34" charset="0"/>
                        <a:ea typeface="Calibri" panose="020F0502020204030204" pitchFamily="34" charset="0"/>
                      </a:endParaRPr>
                    </a:p>
                  </a:txBody>
                  <a:tcPr marL="114300" marR="114300" marT="57150" marB="3810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a:noFill/>
                    </a:lnT>
                    <a:lnB w="12700" cap="flat" cmpd="sng" algn="ctr">
                      <a:solidFill>
                        <a:srgbClr val="C8D2DC"/>
                      </a:solidFill>
                      <a:prstDash val="solid"/>
                      <a:round/>
                      <a:headEnd type="none" w="med" len="med"/>
                      <a:tailEnd type="none" w="med" len="med"/>
                    </a:lnB>
                    <a:solidFill>
                      <a:srgbClr val="FFFFFF"/>
                    </a:solidFill>
                  </a:tcPr>
                </a:tc>
                <a:tc rowSpan="5">
                  <a:txBody>
                    <a:bodyPr/>
                    <a:lstStyle/>
                    <a:p>
                      <a:pPr marL="0" marR="0">
                        <a:lnSpc>
                          <a:spcPts val="15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Questions can be answered, reviewed, and changed one section at a time. Individual sections are not timed.</a:t>
                      </a:r>
                      <a:endParaRPr lang="en-US" sz="1100">
                        <a:effectLst/>
                        <a:latin typeface="Calibri" panose="020F0502020204030204" pitchFamily="34" charset="0"/>
                        <a:ea typeface="Calibri" panose="020F0502020204030204" pitchFamily="34" charset="0"/>
                      </a:endParaRPr>
                    </a:p>
                  </a:txBody>
                  <a:tcPr marL="114300" marR="114300" marT="57150" marB="38100" anchor="ctr">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a:noFill/>
                    </a:lnT>
                    <a:lnB w="12700" cap="flat" cmpd="sng" algn="ctr">
                      <a:solidFill>
                        <a:srgbClr val="C8D2DC"/>
                      </a:solidFill>
                      <a:prstDash val="solid"/>
                      <a:round/>
                      <a:headEnd type="none" w="med" len="med"/>
                      <a:tailEnd type="none" w="med" len="med"/>
                    </a:lnB>
                    <a:solidFill>
                      <a:srgbClr val="FFFFFF"/>
                    </a:solidFill>
                  </a:tcPr>
                </a:tc>
                <a:extLst>
                  <a:ext uri="{0D108BD9-81ED-4DB2-BD59-A6C34878D82A}">
                    <a16:rowId xmlns:a16="http://schemas.microsoft.com/office/drawing/2014/main" val="1962426371"/>
                  </a:ext>
                </a:extLst>
              </a:tr>
              <a:tr h="0">
                <a:tc>
                  <a:txBody>
                    <a:bodyPr/>
                    <a:lstStyle/>
                    <a:p>
                      <a:pPr marL="0" marR="0">
                        <a:lnSpc>
                          <a:spcPts val="15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2</a:t>
                      </a:r>
                      <a:endParaRPr lang="en-US" sz="1100">
                        <a:effectLst/>
                        <a:latin typeface="Calibri" panose="020F0502020204030204" pitchFamily="34" charset="0"/>
                        <a:ea typeface="Calibri" panose="020F0502020204030204" pitchFamily="34" charset="0"/>
                      </a:endParaRPr>
                    </a:p>
                  </a:txBody>
                  <a:tcPr marL="114300" marR="114300" marT="57150" marB="3810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50</a:t>
                      </a:r>
                      <a:endParaRPr lang="en-US" sz="1100">
                        <a:effectLst/>
                        <a:latin typeface="Calibri" panose="020F0502020204030204" pitchFamily="34" charset="0"/>
                        <a:ea typeface="Calibri" panose="020F0502020204030204" pitchFamily="34" charset="0"/>
                      </a:endParaRPr>
                    </a:p>
                  </a:txBody>
                  <a:tcPr marL="114300" marR="114300" marT="57150" marB="3810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544719587"/>
                  </a:ext>
                </a:extLst>
              </a:tr>
              <a:tr h="0">
                <a:tc gridSpan="2">
                  <a:txBody>
                    <a:bodyPr/>
                    <a:lstStyle/>
                    <a:p>
                      <a:pPr marL="0" marR="0" algn="ctr">
                        <a:lnSpc>
                          <a:spcPts val="15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10 minute off the clock break</a:t>
                      </a:r>
                      <a:endParaRPr lang="en-US" sz="1100">
                        <a:effectLst/>
                        <a:latin typeface="Calibri" panose="020F0502020204030204" pitchFamily="34" charset="0"/>
                        <a:ea typeface="Calibri" panose="020F0502020204030204" pitchFamily="34" charset="0"/>
                      </a:endParaRPr>
                    </a:p>
                  </a:txBody>
                  <a:tcPr marL="114300" marR="114300" marT="57150" marB="3810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68177998"/>
                  </a:ext>
                </a:extLst>
              </a:tr>
              <a:tr h="0">
                <a:tc>
                  <a:txBody>
                    <a:bodyPr/>
                    <a:lstStyle/>
                    <a:p>
                      <a:pPr marL="0" marR="0">
                        <a:lnSpc>
                          <a:spcPts val="15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3</a:t>
                      </a:r>
                      <a:endParaRPr lang="en-US" sz="1100">
                        <a:effectLst/>
                        <a:latin typeface="Calibri" panose="020F0502020204030204" pitchFamily="34" charset="0"/>
                        <a:ea typeface="Calibri" panose="020F0502020204030204" pitchFamily="34" charset="0"/>
                      </a:endParaRPr>
                    </a:p>
                  </a:txBody>
                  <a:tcPr marL="114300" marR="114300" marT="57150" marB="3810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50</a:t>
                      </a:r>
                      <a:endParaRPr lang="en-US" sz="1100">
                        <a:effectLst/>
                        <a:latin typeface="Calibri" panose="020F0502020204030204" pitchFamily="34" charset="0"/>
                        <a:ea typeface="Calibri" panose="020F0502020204030204" pitchFamily="34" charset="0"/>
                      </a:endParaRPr>
                    </a:p>
                  </a:txBody>
                  <a:tcPr marL="114300" marR="114300" marT="57150" marB="3810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63424168"/>
                  </a:ext>
                </a:extLst>
              </a:tr>
              <a:tr h="0">
                <a:tc>
                  <a:txBody>
                    <a:bodyPr/>
                    <a:lstStyle/>
                    <a:p>
                      <a:pPr marL="0" marR="0">
                        <a:lnSpc>
                          <a:spcPts val="15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4</a:t>
                      </a:r>
                      <a:endParaRPr lang="en-US" sz="1100">
                        <a:effectLst/>
                        <a:latin typeface="Calibri" panose="020F0502020204030204" pitchFamily="34" charset="0"/>
                        <a:ea typeface="Calibri" panose="020F0502020204030204" pitchFamily="34" charset="0"/>
                      </a:endParaRPr>
                    </a:p>
                  </a:txBody>
                  <a:tcPr marL="114300" marR="114300" marT="57150" marB="38100">
                    <a:lnL>
                      <a:noFill/>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a:txBody>
                    <a:bodyPr/>
                    <a:lstStyle/>
                    <a:p>
                      <a:pPr marL="0" marR="0">
                        <a:lnSpc>
                          <a:spcPts val="15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50</a:t>
                      </a:r>
                      <a:endParaRPr lang="en-US" sz="1100" dirty="0">
                        <a:effectLst/>
                        <a:latin typeface="Calibri" panose="020F0502020204030204" pitchFamily="34" charset="0"/>
                        <a:ea typeface="Calibri" panose="020F0502020204030204" pitchFamily="34" charset="0"/>
                      </a:endParaRPr>
                    </a:p>
                  </a:txBody>
                  <a:tcPr marL="114300" marR="114300" marT="57150" marB="38100">
                    <a:lnL w="12700" cap="flat" cmpd="sng" algn="ctr">
                      <a:solidFill>
                        <a:srgbClr val="C8D2DC"/>
                      </a:solidFill>
                      <a:prstDash val="solid"/>
                      <a:round/>
                      <a:headEnd type="none" w="med" len="med"/>
                      <a:tailEnd type="none" w="med" len="med"/>
                    </a:lnL>
                    <a:lnR w="12700" cap="flat" cmpd="sng" algn="ctr">
                      <a:solidFill>
                        <a:srgbClr val="C8D2DC"/>
                      </a:solidFill>
                      <a:prstDash val="solid"/>
                      <a:round/>
                      <a:headEnd type="none" w="med" len="med"/>
                      <a:tailEnd type="none" w="med" len="med"/>
                    </a:lnR>
                    <a:lnT w="12700" cap="flat" cmpd="sng" algn="ctr">
                      <a:solidFill>
                        <a:srgbClr val="C8D2DC"/>
                      </a:solidFill>
                      <a:prstDash val="solid"/>
                      <a:round/>
                      <a:headEnd type="none" w="med" len="med"/>
                      <a:tailEnd type="none" w="med" len="med"/>
                    </a:lnT>
                    <a:lnB w="12700" cap="flat" cmpd="sng" algn="ctr">
                      <a:solidFill>
                        <a:srgbClr val="C8D2DC"/>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984638837"/>
                  </a:ext>
                </a:extLst>
              </a:tr>
            </a:tbl>
          </a:graphicData>
        </a:graphic>
      </p:graphicFrame>
      <p:sp>
        <p:nvSpPr>
          <p:cNvPr id="8" name="Rectangle 2">
            <a:extLst>
              <a:ext uri="{FF2B5EF4-FFF2-40B4-BE49-F238E27FC236}">
                <a16:creationId xmlns:a16="http://schemas.microsoft.com/office/drawing/2014/main" id="{67C8414C-F7D8-41C8-A15D-8C5FCD43ECE1}"/>
              </a:ext>
            </a:extLst>
          </p:cNvPr>
          <p:cNvSpPr>
            <a:spLocks noChangeArrowheads="1"/>
          </p:cNvSpPr>
          <p:nvPr/>
        </p:nvSpPr>
        <p:spPr bwMode="auto">
          <a:xfrm>
            <a:off x="1031875" y="2136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59986662"/>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r>
              <a:rPr lang="en-US" sz="3000" dirty="0">
                <a:solidFill>
                  <a:srgbClr val="FFFFFF"/>
                </a:solidFill>
              </a:rPr>
              <a:t>Your next steps....</a:t>
            </a: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9" name="Content Placeholder 2"/>
          <p:cNvSpPr txBox="1">
            <a:spLocks/>
          </p:cNvSpPr>
          <p:nvPr/>
        </p:nvSpPr>
        <p:spPr>
          <a:xfrm>
            <a:off x="191088" y="1476253"/>
            <a:ext cx="8708571" cy="2914650"/>
          </a:xfrm>
          <a:prstGeom prst="rect">
            <a:avLst/>
          </a:prstGeom>
        </p:spPr>
        <p:txBody>
          <a:bodyPr vert="horz" lIns="91440" tIns="45720" rIns="91440" bIns="45720" rtlCol="0" anchor="ctr" anchorCtr="0">
            <a:normAutofit/>
          </a:bodyPr>
          <a:lst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
                <a:srgbClr val="AD0101"/>
              </a:buClr>
              <a:buSzTx/>
              <a:buNone/>
              <a:tabLst/>
              <a:defRPr/>
            </a:pPr>
            <a:r>
              <a:rPr lang="en-US" sz="2800" b="1" dirty="0">
                <a:solidFill>
                  <a:srgbClr val="303030"/>
                </a:solidFill>
                <a:latin typeface="Times New Roman"/>
              </a:rPr>
              <a:t>Your GPA does not have to predict your board score!</a:t>
            </a:r>
          </a:p>
          <a:p>
            <a:pPr marL="0" marR="0" lvl="0" indent="0" algn="ctr" defTabSz="685800" rtl="0" eaLnBrk="1" fontAlgn="auto" latinLnBrk="0" hangingPunct="1">
              <a:lnSpc>
                <a:spcPct val="100000"/>
              </a:lnSpc>
              <a:spcBef>
                <a:spcPct val="20000"/>
              </a:spcBef>
              <a:spcAft>
                <a:spcPts val="0"/>
              </a:spcAft>
              <a:buClr>
                <a:srgbClr val="AD0101"/>
              </a:buClr>
              <a:buSzTx/>
              <a:buNone/>
              <a:tabLst/>
              <a:defRPr/>
            </a:pPr>
            <a:endParaRPr lang="en-US" b="1" dirty="0">
              <a:solidFill>
                <a:srgbClr val="303030"/>
              </a:solidFill>
              <a:latin typeface="Times New Roman"/>
            </a:endParaRPr>
          </a:p>
          <a:p>
            <a:pPr marL="0" marR="0" lvl="0" indent="0" algn="ctr" defTabSz="685800" rtl="0" eaLnBrk="1" fontAlgn="auto" latinLnBrk="0" hangingPunct="1">
              <a:lnSpc>
                <a:spcPct val="100000"/>
              </a:lnSpc>
              <a:spcBef>
                <a:spcPct val="20000"/>
              </a:spcBef>
              <a:spcAft>
                <a:spcPts val="0"/>
              </a:spcAft>
              <a:buClr>
                <a:srgbClr val="AD0101"/>
              </a:buClr>
              <a:buSzTx/>
              <a:buNone/>
              <a:tabLst/>
              <a:defRPr/>
            </a:pPr>
            <a:endParaRPr kumimoji="0" lang="en-US" b="1" i="0" u="none" strike="noStrike" kern="1200" cap="none" spc="0" normalizeH="0" baseline="0" noProof="0" dirty="0">
              <a:ln>
                <a:noFill/>
              </a:ln>
              <a:solidFill>
                <a:srgbClr val="303030"/>
              </a:solidFill>
              <a:effectLst/>
              <a:uLnTx/>
              <a:uFillTx/>
              <a:latin typeface="Times New Roman"/>
            </a:endParaRPr>
          </a:p>
          <a:p>
            <a:pPr marL="0" marR="0" lvl="0" indent="0" algn="ctr" defTabSz="685800" rtl="0" eaLnBrk="1" fontAlgn="auto" latinLnBrk="0" hangingPunct="1">
              <a:lnSpc>
                <a:spcPct val="100000"/>
              </a:lnSpc>
              <a:spcBef>
                <a:spcPct val="20000"/>
              </a:spcBef>
              <a:spcAft>
                <a:spcPts val="0"/>
              </a:spcAft>
              <a:buClr>
                <a:srgbClr val="AD0101"/>
              </a:buClr>
              <a:buSzTx/>
              <a:buNone/>
              <a:tabLst/>
              <a:defRPr/>
            </a:pPr>
            <a:r>
              <a:rPr lang="en-US" b="1" dirty="0">
                <a:solidFill>
                  <a:srgbClr val="303030"/>
                </a:solidFill>
                <a:latin typeface="Times New Roman"/>
              </a:rPr>
              <a:t>If you focus on learning the material presented in the Blocks and have a solid plan and consistently work your plan from now till boards you can have a solid score, regardless of GPA!</a:t>
            </a:r>
            <a:endParaRPr kumimoji="0" lang="en-US" b="1" i="0" u="none" strike="noStrike" kern="1200" cap="none" spc="0" normalizeH="0" baseline="0" noProof="0" dirty="0">
              <a:ln>
                <a:noFill/>
              </a:ln>
              <a:solidFill>
                <a:srgbClr val="303030"/>
              </a:solidFill>
              <a:effectLst/>
              <a:uLnTx/>
              <a:uFillTx/>
              <a:latin typeface="Times New Roman"/>
            </a:endParaRPr>
          </a:p>
        </p:txBody>
      </p:sp>
    </p:spTree>
    <p:extLst>
      <p:ext uri="{BB962C8B-B14F-4D97-AF65-F5344CB8AC3E}">
        <p14:creationId xmlns:p14="http://schemas.microsoft.com/office/powerpoint/2010/main" val="2180275551"/>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
        <p:cNvGrpSpPr/>
        <p:nvPr/>
      </p:nvGrpSpPr>
      <p:grpSpPr>
        <a:xfrm>
          <a:off x="0" y="0"/>
          <a:ext cx="0" cy="0"/>
          <a:chOff x="0" y="0"/>
          <a:chExt cx="0" cy="0"/>
        </a:xfrm>
      </p:grpSpPr>
      <p:cxnSp>
        <p:nvCxnSpPr>
          <p:cNvPr id="32" name="Shape 32"/>
          <p:cNvCxnSpPr/>
          <p:nvPr/>
        </p:nvCxnSpPr>
        <p:spPr>
          <a:xfrm rot="10800000" flipH="1">
            <a:off x="-67550" y="3989979"/>
            <a:ext cx="9256799" cy="22800"/>
          </a:xfrm>
          <a:prstGeom prst="straightConnector1">
            <a:avLst/>
          </a:prstGeom>
          <a:noFill/>
          <a:ln w="152400" cap="flat" cmpd="sng">
            <a:solidFill>
              <a:srgbClr val="002F87"/>
            </a:solidFill>
            <a:prstDash val="solid"/>
            <a:round/>
            <a:headEnd type="none" w="lg" len="lg"/>
            <a:tailEnd type="none" w="lg" len="lg"/>
          </a:ln>
        </p:spPr>
      </p:cxnSp>
      <p:cxnSp>
        <p:nvCxnSpPr>
          <p:cNvPr id="6" name="Shape 32"/>
          <p:cNvCxnSpPr/>
          <p:nvPr/>
        </p:nvCxnSpPr>
        <p:spPr>
          <a:xfrm flipV="1">
            <a:off x="-56400" y="4138833"/>
            <a:ext cx="924564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9" name="Shape 30"/>
          <p:cNvSpPr txBox="1">
            <a:spLocks noGrp="1"/>
          </p:cNvSpPr>
          <p:nvPr>
            <p:ph type="subTitle" idx="1"/>
          </p:nvPr>
        </p:nvSpPr>
        <p:spPr>
          <a:xfrm>
            <a:off x="3015760" y="1767095"/>
            <a:ext cx="3090177" cy="798305"/>
          </a:xfrm>
          <a:prstGeom prst="rect">
            <a:avLst/>
          </a:prstGeom>
        </p:spPr>
        <p:txBody>
          <a:bodyPr lIns="91425" tIns="91425" rIns="91425" bIns="91425" anchor="t" anchorCtr="0">
            <a:noAutofit/>
          </a:bodyPr>
          <a:lstStyle/>
          <a:p>
            <a:pPr rtl="0">
              <a:spcBef>
                <a:spcPts val="0"/>
              </a:spcBef>
              <a:buNone/>
            </a:pPr>
            <a:r>
              <a:rPr lang="en-US" sz="4000" b="1" dirty="0">
                <a:solidFill>
                  <a:srgbClr val="A30046"/>
                </a:solidFill>
              </a:rPr>
              <a:t>Questions?</a:t>
            </a:r>
            <a:endParaRPr lang="en" sz="4000" dirty="0">
              <a:solidFill>
                <a:srgbClr val="FFFFFF"/>
              </a:solidFill>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9" name="Shape 39"/>
          <p:cNvSpPr txBox="1">
            <a:spLocks noGrp="1"/>
          </p:cNvSpPr>
          <p:nvPr>
            <p:ph type="title"/>
          </p:nvPr>
        </p:nvSpPr>
        <p:spPr>
          <a:xfrm>
            <a:off x="-53325" y="-62014"/>
            <a:ext cx="9197324" cy="857400"/>
          </a:xfrm>
          <a:prstGeom prst="rect">
            <a:avLst/>
          </a:prstGeom>
        </p:spPr>
        <p:txBody>
          <a:bodyPr lIns="91425" tIns="91425" rIns="91425" bIns="91425" anchor="b" anchorCtr="0">
            <a:noAutofit/>
          </a:bodyPr>
          <a:lstStyle/>
          <a:p>
            <a:pPr>
              <a:spcBef>
                <a:spcPts val="0"/>
              </a:spcBef>
              <a:buNone/>
            </a:pPr>
            <a:r>
              <a:rPr lang="en-US" sz="2400" dirty="0">
                <a:solidFill>
                  <a:srgbClr val="FFFFFF"/>
                </a:solidFill>
              </a:rPr>
              <a:t>COMSAE Phase 1 and COMLEX Level 1 Correlation</a:t>
            </a:r>
            <a:endParaRPr lang="en" sz="24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graphicFrame>
        <p:nvGraphicFramePr>
          <p:cNvPr id="4" name="Chart 3">
            <a:extLst>
              <a:ext uri="{FF2B5EF4-FFF2-40B4-BE49-F238E27FC236}">
                <a16:creationId xmlns:a16="http://schemas.microsoft.com/office/drawing/2014/main" id="{B3A364AF-C368-4C03-A9CF-16781C442157}"/>
              </a:ext>
            </a:extLst>
          </p:cNvPr>
          <p:cNvGraphicFramePr/>
          <p:nvPr/>
        </p:nvGraphicFramePr>
        <p:xfrm>
          <a:off x="858258" y="1050053"/>
          <a:ext cx="7882092" cy="33721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BB8D12D-9335-47B5-94FE-1FDD08526C21}"/>
              </a:ext>
            </a:extLst>
          </p:cNvPr>
          <p:cNvSpPr txBox="1"/>
          <p:nvPr/>
        </p:nvSpPr>
        <p:spPr>
          <a:xfrm>
            <a:off x="147091" y="1219720"/>
            <a:ext cx="917621" cy="307777"/>
          </a:xfrm>
          <a:prstGeom prst="rect">
            <a:avLst/>
          </a:prstGeom>
          <a:solidFill>
            <a:schemeClr val="accent5">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Arial"/>
                <a:cs typeface="Arial"/>
                <a:sym typeface="Arial"/>
                <a:rtl val="0"/>
              </a:rPr>
              <a:t>r </a:t>
            </a:r>
            <a:r>
              <a:rPr kumimoji="0" lang="en-US" sz="1400" b="0" i="0" u="none" strike="noStrike" kern="0" cap="none" spc="0" normalizeH="0" baseline="0" noProof="0" dirty="0">
                <a:ln>
                  <a:noFill/>
                </a:ln>
                <a:solidFill>
                  <a:srgbClr val="000000"/>
                </a:solidFill>
                <a:effectLst/>
                <a:uLnTx/>
                <a:uFillTx/>
                <a:latin typeface="Arial"/>
                <a:cs typeface="Arial"/>
                <a:sym typeface="Arial"/>
                <a:rtl val="0"/>
              </a:rPr>
              <a:t>= 0.79</a:t>
            </a:r>
          </a:p>
        </p:txBody>
      </p:sp>
      <p:sp>
        <p:nvSpPr>
          <p:cNvPr id="6" name="TextBox 5">
            <a:extLst>
              <a:ext uri="{FF2B5EF4-FFF2-40B4-BE49-F238E27FC236}">
                <a16:creationId xmlns:a16="http://schemas.microsoft.com/office/drawing/2014/main" id="{C8E294A0-BA48-44AA-B759-016CFB5F4F40}"/>
              </a:ext>
            </a:extLst>
          </p:cNvPr>
          <p:cNvSpPr txBox="1"/>
          <p:nvPr/>
        </p:nvSpPr>
        <p:spPr>
          <a:xfrm>
            <a:off x="949556" y="4620280"/>
            <a:ext cx="71320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tl val="0"/>
              </a:rPr>
              <a:t>Difference between COMSAE and COMLEX ranged between -256 points to 166 points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tl val="0"/>
              </a:rPr>
              <a:t>Average difference between COMSAE and COMLEX = 34 points</a:t>
            </a:r>
          </a:p>
        </p:txBody>
      </p:sp>
    </p:spTree>
    <p:extLst>
      <p:ext uri="{BB962C8B-B14F-4D97-AF65-F5344CB8AC3E}">
        <p14:creationId xmlns:p14="http://schemas.microsoft.com/office/powerpoint/2010/main" val="3211338551"/>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
        <p:cNvGrpSpPr/>
        <p:nvPr/>
      </p:nvGrpSpPr>
      <p:grpSpPr>
        <a:xfrm>
          <a:off x="0" y="0"/>
          <a:ext cx="0" cy="0"/>
          <a:chOff x="0" y="0"/>
          <a:chExt cx="0" cy="0"/>
        </a:xfrm>
      </p:grpSpPr>
      <p:cxnSp>
        <p:nvCxnSpPr>
          <p:cNvPr id="32" name="Shape 32"/>
          <p:cNvCxnSpPr/>
          <p:nvPr/>
        </p:nvCxnSpPr>
        <p:spPr>
          <a:xfrm rot="10800000" flipH="1">
            <a:off x="-67550" y="3989979"/>
            <a:ext cx="9256799" cy="22800"/>
          </a:xfrm>
          <a:prstGeom prst="straightConnector1">
            <a:avLst/>
          </a:prstGeom>
          <a:noFill/>
          <a:ln w="152400" cap="flat" cmpd="sng">
            <a:solidFill>
              <a:srgbClr val="002F87"/>
            </a:solidFill>
            <a:prstDash val="solid"/>
            <a:round/>
            <a:headEnd type="none" w="lg" len="lg"/>
            <a:tailEnd type="none" w="lg" len="lg"/>
          </a:ln>
        </p:spPr>
      </p:cxnSp>
      <p:cxnSp>
        <p:nvCxnSpPr>
          <p:cNvPr id="6" name="Shape 32"/>
          <p:cNvCxnSpPr/>
          <p:nvPr/>
        </p:nvCxnSpPr>
        <p:spPr>
          <a:xfrm flipV="1">
            <a:off x="-56400" y="4138833"/>
            <a:ext cx="924564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10" name="Rectangle 9"/>
          <p:cNvSpPr/>
          <p:nvPr/>
        </p:nvSpPr>
        <p:spPr>
          <a:xfrm>
            <a:off x="3429770" y="1822304"/>
            <a:ext cx="2262158"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kern="1200" cap="all" dirty="0">
                <a:ln w="0"/>
                <a:gradFill flip="none">
                  <a:gsLst>
                    <a:gs pos="0">
                      <a:srgbClr val="AD0101">
                        <a:tint val="75000"/>
                        <a:shade val="75000"/>
                        <a:satMod val="170000"/>
                      </a:srgbClr>
                    </a:gs>
                    <a:gs pos="49000">
                      <a:srgbClr val="AD0101">
                        <a:tint val="88000"/>
                        <a:shade val="65000"/>
                        <a:satMod val="172000"/>
                      </a:srgbClr>
                    </a:gs>
                    <a:gs pos="50000">
                      <a:srgbClr val="AD0101">
                        <a:shade val="65000"/>
                        <a:satMod val="130000"/>
                      </a:srgbClr>
                    </a:gs>
                    <a:gs pos="92000">
                      <a:srgbClr val="AD0101">
                        <a:shade val="50000"/>
                        <a:satMod val="120000"/>
                      </a:srgbClr>
                    </a:gs>
                    <a:gs pos="100000">
                      <a:srgbClr val="AD0101">
                        <a:shade val="48000"/>
                        <a:satMod val="120000"/>
                      </a:srgbClr>
                    </a:gs>
                  </a:gsLst>
                  <a:lin ang="5400000"/>
                </a:gradFill>
                <a:latin typeface="Times New Roman"/>
                <a:ea typeface="+mn-ea"/>
                <a:cs typeface="+mn-cs"/>
              </a:rPr>
              <a:t>COMLEX</a:t>
            </a:r>
          </a:p>
        </p:txBody>
      </p:sp>
    </p:spTree>
    <p:extLst>
      <p:ext uri="{BB962C8B-B14F-4D97-AF65-F5344CB8AC3E}">
        <p14:creationId xmlns:p14="http://schemas.microsoft.com/office/powerpoint/2010/main" val="2164902561"/>
      </p:ext>
    </p:extLst>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What is COMLEX?</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pic>
        <p:nvPicPr>
          <p:cNvPr id="8" name="Picture 7"/>
          <p:cNvPicPr>
            <a:picLocks noChangeAspect="1"/>
          </p:cNvPicPr>
          <p:nvPr/>
        </p:nvPicPr>
        <p:blipFill>
          <a:blip r:embed="rId3"/>
          <a:stretch>
            <a:fillRect/>
          </a:stretch>
        </p:blipFill>
        <p:spPr>
          <a:xfrm>
            <a:off x="892174" y="1019405"/>
            <a:ext cx="4687443" cy="1284660"/>
          </a:xfrm>
          <a:prstGeom prst="rect">
            <a:avLst/>
          </a:prstGeom>
        </p:spPr>
      </p:pic>
      <p:pic>
        <p:nvPicPr>
          <p:cNvPr id="9" name="Picture 8"/>
          <p:cNvPicPr>
            <a:picLocks noChangeAspect="1"/>
          </p:cNvPicPr>
          <p:nvPr/>
        </p:nvPicPr>
        <p:blipFill>
          <a:blip r:embed="rId4"/>
          <a:stretch>
            <a:fillRect/>
          </a:stretch>
        </p:blipFill>
        <p:spPr>
          <a:xfrm>
            <a:off x="6746733" y="0"/>
            <a:ext cx="2347402" cy="3111319"/>
          </a:xfrm>
          <a:prstGeom prst="rect">
            <a:avLst/>
          </a:prstGeom>
        </p:spPr>
      </p:pic>
      <p:sp>
        <p:nvSpPr>
          <p:cNvPr id="10" name="Rectangle 9"/>
          <p:cNvSpPr/>
          <p:nvPr/>
        </p:nvSpPr>
        <p:spPr>
          <a:xfrm>
            <a:off x="0" y="2601553"/>
            <a:ext cx="6746733" cy="2462213"/>
          </a:xfrm>
          <a:prstGeom prst="rect">
            <a:avLst/>
          </a:prstGeom>
        </p:spPr>
        <p:txBody>
          <a:bodyPr wrap="square">
            <a:spAutoFit/>
          </a:bodyPr>
          <a:lstStyle/>
          <a:p>
            <a:pPr marL="285750" indent="-285750">
              <a:buFont typeface="Arial" panose="020B0604020202020204" pitchFamily="34" charset="0"/>
              <a:buChar char="•"/>
            </a:pPr>
            <a:r>
              <a:rPr lang="en-US" dirty="0"/>
              <a:t>The NBOME's Comprehensive Osteopathic Medical Licensing Examination of the United States (COMLEX-USA) is a three-level, national standardized licensure examination designed for licensure for the practice of osteopathic medicine. COMLEX-USA is designed to assess osteopathic medical knowledge, knowledge fluency, clinical skills, and other competencies essential for practice as an osteopathic generalist physician. It is also a graduation requirement for attaining a DO (Doctor of Osteopathic Medicine) degree from colleges of osteopathic medicine in the United States, and for entry into and promotion within graduate medical education (residency) training programs.</a:t>
            </a:r>
          </a:p>
          <a:p>
            <a:pPr marL="285750" indent="-285750">
              <a:buFont typeface="Arial" panose="020B0604020202020204" pitchFamily="34" charset="0"/>
              <a:buChar char="•"/>
            </a:pPr>
            <a:r>
              <a:rPr lang="en-US" dirty="0"/>
              <a:t>It is also designed to protect the public by providing the means to assess competencies for osteopathic medicine and related health care professionals.</a:t>
            </a:r>
          </a:p>
        </p:txBody>
      </p:sp>
    </p:spTree>
    <p:extLst>
      <p:ext uri="{BB962C8B-B14F-4D97-AF65-F5344CB8AC3E}">
        <p14:creationId xmlns:p14="http://schemas.microsoft.com/office/powerpoint/2010/main" val="4231313146"/>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0" y="-113258"/>
            <a:ext cx="8567198"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What is COMLEX?</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pic>
        <p:nvPicPr>
          <p:cNvPr id="11" name="Picture 10"/>
          <p:cNvPicPr/>
          <p:nvPr/>
        </p:nvPicPr>
        <p:blipFill rotWithShape="1">
          <a:blip r:embed="rId3"/>
          <a:srcRect l="67875" t="35560" r="4015" b="27072"/>
          <a:stretch/>
        </p:blipFill>
        <p:spPr bwMode="auto">
          <a:xfrm>
            <a:off x="1371600" y="642257"/>
            <a:ext cx="6618514" cy="4501243"/>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694844" y="1277517"/>
            <a:ext cx="793020" cy="307777"/>
          </a:xfrm>
          <a:prstGeom prst="rect">
            <a:avLst/>
          </a:prstGeom>
          <a:noFill/>
        </p:spPr>
        <p:txBody>
          <a:bodyPr wrap="square" rtlCol="0">
            <a:spAutoFit/>
          </a:bodyPr>
          <a:lstStyle/>
          <a:p>
            <a:r>
              <a:rPr lang="en-US" dirty="0"/>
              <a:t>OMS 2</a:t>
            </a:r>
          </a:p>
        </p:txBody>
      </p:sp>
      <p:sp>
        <p:nvSpPr>
          <p:cNvPr id="8" name="TextBox 7"/>
          <p:cNvSpPr txBox="1"/>
          <p:nvPr/>
        </p:nvSpPr>
        <p:spPr>
          <a:xfrm>
            <a:off x="3271493" y="1269565"/>
            <a:ext cx="793020" cy="307777"/>
          </a:xfrm>
          <a:prstGeom prst="rect">
            <a:avLst/>
          </a:prstGeom>
          <a:noFill/>
        </p:spPr>
        <p:txBody>
          <a:bodyPr wrap="square" rtlCol="0">
            <a:spAutoFit/>
          </a:bodyPr>
          <a:lstStyle/>
          <a:p>
            <a:r>
              <a:rPr lang="en-US" dirty="0"/>
              <a:t>OMS 3</a:t>
            </a:r>
          </a:p>
        </p:txBody>
      </p:sp>
      <p:sp>
        <p:nvSpPr>
          <p:cNvPr id="9" name="TextBox 8"/>
          <p:cNvSpPr txBox="1"/>
          <p:nvPr/>
        </p:nvSpPr>
        <p:spPr>
          <a:xfrm>
            <a:off x="4750313" y="1266063"/>
            <a:ext cx="1286345" cy="307777"/>
          </a:xfrm>
          <a:prstGeom prst="rect">
            <a:avLst/>
          </a:prstGeom>
          <a:noFill/>
        </p:spPr>
        <p:txBody>
          <a:bodyPr wrap="square" rtlCol="0">
            <a:spAutoFit/>
          </a:bodyPr>
          <a:lstStyle/>
          <a:p>
            <a:r>
              <a:rPr lang="en-US" dirty="0"/>
              <a:t>OMS 3/4</a:t>
            </a:r>
          </a:p>
        </p:txBody>
      </p:sp>
      <p:sp>
        <p:nvSpPr>
          <p:cNvPr id="10" name="TextBox 9"/>
          <p:cNvSpPr txBox="1"/>
          <p:nvPr/>
        </p:nvSpPr>
        <p:spPr>
          <a:xfrm>
            <a:off x="6271328" y="1277517"/>
            <a:ext cx="1626498" cy="307777"/>
          </a:xfrm>
          <a:prstGeom prst="rect">
            <a:avLst/>
          </a:prstGeom>
          <a:noFill/>
        </p:spPr>
        <p:txBody>
          <a:bodyPr wrap="square" rtlCol="0">
            <a:spAutoFit/>
          </a:bodyPr>
          <a:lstStyle/>
          <a:p>
            <a:r>
              <a:rPr lang="en-US" dirty="0"/>
              <a:t>Post Graduate</a:t>
            </a:r>
          </a:p>
        </p:txBody>
      </p:sp>
    </p:spTree>
    <p:extLst>
      <p:ext uri="{BB962C8B-B14F-4D97-AF65-F5344CB8AC3E}">
        <p14:creationId xmlns:p14="http://schemas.microsoft.com/office/powerpoint/2010/main" val="200129327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
        <p:cNvGrpSpPr/>
        <p:nvPr/>
      </p:nvGrpSpPr>
      <p:grpSpPr>
        <a:xfrm>
          <a:off x="0" y="0"/>
          <a:ext cx="0" cy="0"/>
          <a:chOff x="0" y="0"/>
          <a:chExt cx="0" cy="0"/>
        </a:xfrm>
      </p:grpSpPr>
      <p:cxnSp>
        <p:nvCxnSpPr>
          <p:cNvPr id="7" name="Shape 40"/>
          <p:cNvCxnSpPr/>
          <p:nvPr/>
        </p:nvCxnSpPr>
        <p:spPr>
          <a:xfrm rot="10800000" flipH="1">
            <a:off x="-112800" y="870374"/>
            <a:ext cx="9256799" cy="22800"/>
          </a:xfrm>
          <a:prstGeom prst="straightConnector1">
            <a:avLst/>
          </a:prstGeom>
          <a:noFill/>
          <a:ln w="152400" cap="flat" cmpd="sng">
            <a:solidFill>
              <a:srgbClr val="E87722"/>
            </a:solidFill>
            <a:prstDash val="solid"/>
            <a:round/>
            <a:headEnd type="none" w="lg" len="lg"/>
            <a:tailEnd type="none" w="lg" len="lg"/>
          </a:ln>
          <a:effectLst>
            <a:outerShdw blurRad="50800" dist="38100" dir="5400000" algn="t" rotWithShape="0">
              <a:prstClr val="black">
                <a:alpha val="40000"/>
              </a:prstClr>
            </a:outerShdw>
          </a:effectLst>
        </p:spPr>
      </p:cxnSp>
      <p:sp>
        <p:nvSpPr>
          <p:cNvPr id="38" name="Shape 38"/>
          <p:cNvSpPr txBox="1"/>
          <p:nvPr/>
        </p:nvSpPr>
        <p:spPr>
          <a:xfrm>
            <a:off x="-53325" y="-10770"/>
            <a:ext cx="9197399" cy="754912"/>
          </a:xfrm>
          <a:prstGeom prst="rect">
            <a:avLst/>
          </a:prstGeom>
          <a:solidFill>
            <a:srgbClr val="A30046"/>
          </a:solidFill>
          <a:ln>
            <a:noFill/>
          </a:ln>
        </p:spPr>
        <p:txBody>
          <a:bodyPr lIns="91425" tIns="91425" rIns="91425" bIns="91425" anchor="t" anchorCtr="0">
            <a:noAutofit/>
          </a:bodyPr>
          <a:lstStyle/>
          <a:p>
            <a:pPr>
              <a:spcBef>
                <a:spcPts val="0"/>
              </a:spcBef>
              <a:buNone/>
            </a:pPr>
            <a:endParaRPr/>
          </a:p>
        </p:txBody>
      </p:sp>
      <p:sp>
        <p:nvSpPr>
          <p:cNvPr id="39" name="Shape 39"/>
          <p:cNvSpPr txBox="1">
            <a:spLocks noGrp="1"/>
          </p:cNvSpPr>
          <p:nvPr>
            <p:ph type="title"/>
          </p:nvPr>
        </p:nvSpPr>
        <p:spPr>
          <a:xfrm>
            <a:off x="-1" y="-113258"/>
            <a:ext cx="9143999" cy="857400"/>
          </a:xfrm>
          <a:prstGeom prst="rect">
            <a:avLst/>
          </a:prstGeom>
        </p:spPr>
        <p:txBody>
          <a:bodyPr lIns="91425" tIns="91425" rIns="91425" bIns="91425" anchor="b" anchorCtr="0">
            <a:noAutofit/>
          </a:bodyPr>
          <a:lstStyle/>
          <a:p>
            <a:pPr>
              <a:spcBef>
                <a:spcPts val="0"/>
              </a:spcBef>
              <a:buNone/>
            </a:pPr>
            <a:r>
              <a:rPr lang="en-US" sz="3000" dirty="0">
                <a:solidFill>
                  <a:srgbClr val="FFFFFF"/>
                </a:solidFill>
              </a:rPr>
              <a:t>The Importance of COMLEX</a:t>
            </a:r>
            <a:endParaRPr lang="en" sz="3000" dirty="0">
              <a:solidFill>
                <a:srgbClr val="FFFFFF"/>
              </a:solidFill>
            </a:endParaRPr>
          </a:p>
        </p:txBody>
      </p:sp>
      <p:cxnSp>
        <p:nvCxnSpPr>
          <p:cNvPr id="40" name="Shape 40"/>
          <p:cNvCxnSpPr/>
          <p:nvPr/>
        </p:nvCxnSpPr>
        <p:spPr>
          <a:xfrm rot="10800000" flipH="1">
            <a:off x="-112799" y="721342"/>
            <a:ext cx="9256799" cy="22800"/>
          </a:xfrm>
          <a:prstGeom prst="straightConnector1">
            <a:avLst/>
          </a:prstGeom>
          <a:noFill/>
          <a:ln w="152400" cap="flat" cmpd="sng">
            <a:solidFill>
              <a:srgbClr val="002F87"/>
            </a:solidFill>
            <a:prstDash val="solid"/>
            <a:round/>
            <a:headEnd type="none" w="lg" len="lg"/>
            <a:tailEnd type="none" w="lg" len="lg"/>
          </a:ln>
        </p:spPr>
      </p:cxnSp>
      <p:sp>
        <p:nvSpPr>
          <p:cNvPr id="15" name="TextBox 14"/>
          <p:cNvSpPr txBox="1"/>
          <p:nvPr/>
        </p:nvSpPr>
        <p:spPr>
          <a:xfrm>
            <a:off x="4407742" y="4690990"/>
            <a:ext cx="6229350" cy="392415"/>
          </a:xfrm>
          <a:prstGeom prst="rect">
            <a:avLst/>
          </a:prstGeom>
          <a:noFill/>
        </p:spPr>
        <p:txBody>
          <a:bodyPr wrap="square" rtlCol="0">
            <a:spAutoFit/>
          </a:bodyPr>
          <a:lstStyle/>
          <a:p>
            <a:pPr algn="ctr" defTabSz="685800"/>
            <a:r>
              <a:rPr lang="en-US" sz="1050" kern="1200" dirty="0">
                <a:solidFill>
                  <a:prstClr val="black"/>
                </a:solidFill>
                <a:latin typeface="Times New Roman"/>
                <a:ea typeface="+mn-ea"/>
                <a:cs typeface="+mn-cs"/>
              </a:rPr>
              <a:t>Want to know more about state requirements for licensure? </a:t>
            </a:r>
          </a:p>
          <a:p>
            <a:pPr algn="ctr" defTabSz="685800"/>
            <a:r>
              <a:rPr lang="en-US" sz="900" kern="1200" dirty="0">
                <a:solidFill>
                  <a:prstClr val="black"/>
                </a:solidFill>
                <a:latin typeface="Times New Roman"/>
                <a:ea typeface="+mn-ea"/>
                <a:cs typeface="+mn-cs"/>
                <a:hlinkClick r:id="rId3"/>
              </a:rPr>
              <a:t>http://www.fsmb.org/licensure/usmle-step-3/state_specific</a:t>
            </a:r>
            <a:r>
              <a:rPr lang="en-US" sz="900" kern="1200" dirty="0">
                <a:solidFill>
                  <a:prstClr val="black"/>
                </a:solidFill>
                <a:latin typeface="Times New Roman"/>
                <a:ea typeface="+mn-ea"/>
                <a:cs typeface="+mn-cs"/>
              </a:rPr>
              <a:t> </a:t>
            </a:r>
          </a:p>
        </p:txBody>
      </p:sp>
      <p:graphicFrame>
        <p:nvGraphicFramePr>
          <p:cNvPr id="6" name="Diagram 5"/>
          <p:cNvGraphicFramePr/>
          <p:nvPr>
            <p:extLst>
              <p:ext uri="{D42A27DB-BD31-4B8C-83A1-F6EECF244321}">
                <p14:modId xmlns:p14="http://schemas.microsoft.com/office/powerpoint/2010/main" val="2668044760"/>
              </p:ext>
            </p:extLst>
          </p:nvPr>
        </p:nvGraphicFramePr>
        <p:xfrm>
          <a:off x="1359742" y="101940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8114663"/>
      </p:ext>
    </p:extLst>
  </p:cSld>
  <p:clrMapOvr>
    <a:masterClrMapping/>
  </p:clrMapOvr>
  <p:transition spd="slow">
    <p:cut/>
  </p:transition>
</p:sld>
</file>

<file path=ppt/theme/_rels/themeOverride1.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ppt/theme/themeOverride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7065</TotalTime>
  <Words>2929</Words>
  <Application>Microsoft Office PowerPoint</Application>
  <PresentationFormat>On-screen Show (16:9)</PresentationFormat>
  <Paragraphs>236</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Century Gothic</vt:lpstr>
      <vt:lpstr>Garamond</vt:lpstr>
      <vt:lpstr>Roboto</vt:lpstr>
      <vt:lpstr>Times New Roman</vt:lpstr>
      <vt:lpstr>simple-dark</vt:lpstr>
      <vt:lpstr>PowerPoint Presentation</vt:lpstr>
      <vt:lpstr>PowerPoint Presentation</vt:lpstr>
      <vt:lpstr>What is COMSAE?</vt:lpstr>
      <vt:lpstr>Format of COMSAE Phase 1</vt:lpstr>
      <vt:lpstr>COMSAE Phase 1 and COMLEX Level 1 Correlation</vt:lpstr>
      <vt:lpstr>PowerPoint Presentation</vt:lpstr>
      <vt:lpstr>What is COMLEX?</vt:lpstr>
      <vt:lpstr>What is COMLEX?</vt:lpstr>
      <vt:lpstr>The Importance of COMLEX</vt:lpstr>
      <vt:lpstr>Format of COMLEX Level 1</vt:lpstr>
      <vt:lpstr>PowerPoint Presentation</vt:lpstr>
      <vt:lpstr>What is USMLE?</vt:lpstr>
      <vt:lpstr>Format of USMLE Step 1</vt:lpstr>
      <vt:lpstr>USMLE?</vt:lpstr>
      <vt:lpstr>Difference Between COMLEX and USMLE</vt:lpstr>
      <vt:lpstr>Difference Between COMLEX and USMLE</vt:lpstr>
      <vt:lpstr>PowerPoint Presentation</vt:lpstr>
      <vt:lpstr>How do students prepare for boards?</vt:lpstr>
      <vt:lpstr>PowerPoint Presentation</vt:lpstr>
      <vt:lpstr>When did students start preparing for boards?</vt:lpstr>
      <vt:lpstr>Of the 54% that started prepping in Block 5…</vt:lpstr>
      <vt:lpstr>Advice About Your Study Plan</vt:lpstr>
      <vt:lpstr>PowerPoint Presentation</vt:lpstr>
      <vt:lpstr>Use of Comprehensive Review Programs</vt:lpstr>
      <vt:lpstr>Use of Other Resources</vt:lpstr>
      <vt:lpstr>Core Resources</vt:lpstr>
      <vt:lpstr>PowerPoint Presentation</vt:lpstr>
      <vt:lpstr>How many questions did they do?</vt:lpstr>
      <vt:lpstr>Number of Questions and COMLEX Mean Score</vt:lpstr>
      <vt:lpstr>Question Banks Used by Students</vt:lpstr>
      <vt:lpstr>Question Bank Ranked as Best Preparing Students for COMLEX Level 1</vt:lpstr>
      <vt:lpstr>Advice About Questions</vt:lpstr>
      <vt:lpstr>PowerPoint Presentation</vt:lpstr>
      <vt:lpstr>Duration of Study</vt:lpstr>
      <vt:lpstr>When did students take the USMLE?</vt:lpstr>
      <vt:lpstr>Advice About Taking Care of Yourself</vt:lpstr>
      <vt:lpstr>What would you change if you could do it over again?</vt:lpstr>
      <vt:lpstr>Who can help you?</vt:lpstr>
      <vt:lpstr>Your next steps....</vt:lpstr>
      <vt:lpstr>Your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Debbie</dc:creator>
  <cp:lastModifiedBy>West, Debbie</cp:lastModifiedBy>
  <cp:revision>472</cp:revision>
  <cp:lastPrinted>2020-11-11T16:35:47Z</cp:lastPrinted>
  <dcterms:modified xsi:type="dcterms:W3CDTF">2020-11-30T13:57:21Z</dcterms:modified>
  <cp:contentStatus/>
</cp:coreProperties>
</file>